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2"/>
  </p:sldMasterIdLst>
  <p:notesMasterIdLst>
    <p:notesMasterId r:id="rId33"/>
  </p:notesMasterIdLst>
  <p:handoutMasterIdLst>
    <p:handoutMasterId r:id="rId34"/>
  </p:handoutMasterIdLst>
  <p:sldIdLst>
    <p:sldId id="280" r:id="rId3"/>
    <p:sldId id="257" r:id="rId4"/>
    <p:sldId id="313" r:id="rId5"/>
    <p:sldId id="314" r:id="rId6"/>
    <p:sldId id="316" r:id="rId7"/>
    <p:sldId id="318" r:id="rId8"/>
    <p:sldId id="334" r:id="rId9"/>
    <p:sldId id="319" r:id="rId10"/>
    <p:sldId id="337" r:id="rId11"/>
    <p:sldId id="339" r:id="rId12"/>
    <p:sldId id="333" r:id="rId13"/>
    <p:sldId id="325" r:id="rId14"/>
    <p:sldId id="320" r:id="rId15"/>
    <p:sldId id="335" r:id="rId16"/>
    <p:sldId id="331" r:id="rId17"/>
    <p:sldId id="338" r:id="rId18"/>
    <p:sldId id="328" r:id="rId19"/>
    <p:sldId id="329" r:id="rId20"/>
    <p:sldId id="341" r:id="rId21"/>
    <p:sldId id="342" r:id="rId22"/>
    <p:sldId id="343" r:id="rId23"/>
    <p:sldId id="344" r:id="rId24"/>
    <p:sldId id="351" r:id="rId25"/>
    <p:sldId id="345" r:id="rId26"/>
    <p:sldId id="346" r:id="rId27"/>
    <p:sldId id="347" r:id="rId28"/>
    <p:sldId id="348" r:id="rId29"/>
    <p:sldId id="349" r:id="rId30"/>
    <p:sldId id="350" r:id="rId31"/>
    <p:sldId id="279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15A3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750" autoAdjust="0"/>
    <p:restoredTop sz="94599" autoAdjust="0"/>
  </p:normalViewPr>
  <p:slideViewPr>
    <p:cSldViewPr snapToGrid="0">
      <p:cViewPr varScale="1">
        <p:scale>
          <a:sx n="91" d="100"/>
          <a:sy n="91" d="100"/>
        </p:scale>
        <p:origin x="197" y="72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2" d="100"/>
          <a:sy n="82" d="100"/>
        </p:scale>
        <p:origin x="385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microsoft.com/office/2015/10/relationships/revisionInfo" Target="revisionInfo.xml"/><Relationship Id="rId21" Type="http://schemas.openxmlformats.org/officeDocument/2006/relationships/slide" Target="slides/slide19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latinLnBrk="0">
              <a:defRPr lang="zh-CN" sz="1200"/>
            </a:lvl1pPr>
          </a:lstStyle>
          <a:p>
            <a:endParaRPr lang="zh-CN" dirty="0">
              <a:ea typeface="Microsoft YaHei UI" panose="020B0503020204020204" pitchFamily="3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latinLnBrk="0">
              <a:defRPr lang="zh-CN" sz="1200"/>
            </a:lvl1pPr>
          </a:lstStyle>
          <a:p>
            <a:fld id="{59041DB8-B66F-4DC8-A96E-33677E0F90FF}" type="datetimeFigureOut">
              <a:rPr lang="en-US" altLang="zh-CN" smtClean="0">
                <a:ea typeface="Microsoft YaHei UI" panose="020B0503020204020204" pitchFamily="34" charset="-122"/>
              </a:rPr>
              <a:t>12/31/2017</a:t>
            </a:fld>
            <a:endParaRPr lang="zh-CN" dirty="0">
              <a:ea typeface="Microsoft YaHei UI" panose="020B0503020204020204" pitchFamily="3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latinLnBrk="0">
              <a:defRPr lang="zh-CN" sz="1200"/>
            </a:lvl1pPr>
          </a:lstStyle>
          <a:p>
            <a:endParaRPr lang="zh-CN" dirty="0">
              <a:ea typeface="Microsoft YaHei UI" panose="020B0503020204020204" pitchFamily="34" charset="-122"/>
            </a:endParaRPr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latinLnBrk="0">
              <a:defRPr lang="zh-CN" sz="1200"/>
            </a:lvl1pPr>
          </a:lstStyle>
          <a:p>
            <a:fld id="{1604A0D4-B89B-4ADD-AF9E-38636B40EE4E}" type="slidenum">
              <a:rPr lang="zh-CN" smtClean="0">
                <a:ea typeface="Microsoft YaHei UI" panose="020B0503020204020204" pitchFamily="34" charset="-122"/>
              </a:rPr>
              <a:t>‹#›</a:t>
            </a:fld>
            <a:endParaRPr lang="zh-CN" dirty="0"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473891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latinLnBrk="0">
              <a:defRPr lang="zh-CN" sz="1200">
                <a:ea typeface="Microsoft YaHei UI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latinLnBrk="0">
              <a:defRPr lang="zh-CN" sz="1200">
                <a:ea typeface="Microsoft YaHei UI" panose="020B0503020204020204" pitchFamily="34" charset="-122"/>
              </a:defRPr>
            </a:lvl1pPr>
          </a:lstStyle>
          <a:p>
            <a:fld id="{DEB49C4A-65AC-492D-9701-81B46C3AD0E4}" type="datetimeFigureOut">
              <a:rPr lang="en-US" altLang="zh-CN" smtClean="0"/>
              <a:pPr/>
              <a:t>12/31/2017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dirty="0"/>
              <a:t>单击此处编辑母版文本样式</a:t>
            </a:r>
          </a:p>
          <a:p>
            <a:pPr lvl="1"/>
            <a:r>
              <a:rPr lang="zh-CN" dirty="0"/>
              <a:t>第二级</a:t>
            </a:r>
          </a:p>
          <a:p>
            <a:pPr lvl="2"/>
            <a:r>
              <a:rPr lang="zh-CN" dirty="0"/>
              <a:t>第三级</a:t>
            </a:r>
          </a:p>
          <a:p>
            <a:pPr lvl="3"/>
            <a:r>
              <a:rPr lang="zh-CN" dirty="0"/>
              <a:t>第四级</a:t>
            </a:r>
          </a:p>
          <a:p>
            <a:pPr lvl="4"/>
            <a:r>
              <a:rPr lang="zh-CN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latinLnBrk="0">
              <a:defRPr lang="zh-CN" sz="1200">
                <a:ea typeface="Microsoft YaHei UI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latinLnBrk="0">
              <a:defRPr lang="zh-CN" sz="1200">
                <a:ea typeface="Microsoft YaHei UI" panose="020B0503020204020204" pitchFamily="34" charset="-122"/>
              </a:defRPr>
            </a:lvl1pPr>
          </a:lstStyle>
          <a:p>
            <a:fld id="{82869989-EB00-4EE7-BCB5-25BDC5BB29F8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1936361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lang="zh-CN" sz="1200" kern="1200">
        <a:solidFill>
          <a:schemeClr val="tx1"/>
        </a:solidFill>
        <a:latin typeface="+mn-lt"/>
        <a:ea typeface="Microsoft YaHei UI" panose="020B0503020204020204" pitchFamily="34" charset="-122"/>
        <a:cs typeface="+mn-cs"/>
      </a:defRPr>
    </a:lvl1pPr>
    <a:lvl2pPr marL="457200" algn="l" defTabSz="914400" rtl="0" eaLnBrk="1" latinLnBrk="0" hangingPunct="1">
      <a:defRPr lang="zh-CN" sz="1200" kern="1200">
        <a:solidFill>
          <a:schemeClr val="tx1"/>
        </a:solidFill>
        <a:latin typeface="+mn-lt"/>
        <a:ea typeface="Microsoft YaHei UI" panose="020B0503020204020204" pitchFamily="34" charset="-122"/>
        <a:cs typeface="+mn-cs"/>
      </a:defRPr>
    </a:lvl2pPr>
    <a:lvl3pPr marL="914400" algn="l" defTabSz="914400" rtl="0" eaLnBrk="1" latinLnBrk="0" hangingPunct="1">
      <a:defRPr lang="zh-CN" sz="1200" kern="1200">
        <a:solidFill>
          <a:schemeClr val="tx1"/>
        </a:solidFill>
        <a:latin typeface="+mn-lt"/>
        <a:ea typeface="Microsoft YaHei UI" panose="020B0503020204020204" pitchFamily="34" charset="-122"/>
        <a:cs typeface="+mn-cs"/>
      </a:defRPr>
    </a:lvl3pPr>
    <a:lvl4pPr marL="1371600" algn="l" defTabSz="914400" rtl="0" eaLnBrk="1" latinLnBrk="0" hangingPunct="1">
      <a:defRPr lang="zh-CN" sz="1200" kern="1200">
        <a:solidFill>
          <a:schemeClr val="tx1"/>
        </a:solidFill>
        <a:latin typeface="+mn-lt"/>
        <a:ea typeface="Microsoft YaHei UI" panose="020B0503020204020204" pitchFamily="34" charset="-122"/>
        <a:cs typeface="+mn-cs"/>
      </a:defRPr>
    </a:lvl4pPr>
    <a:lvl5pPr marL="1828800" algn="l" defTabSz="914400" rtl="0" eaLnBrk="1" latinLnBrk="0" hangingPunct="1">
      <a:defRPr lang="zh-CN" sz="1200" kern="1200">
        <a:solidFill>
          <a:schemeClr val="tx1"/>
        </a:solidFill>
        <a:latin typeface="+mn-lt"/>
        <a:ea typeface="Microsoft YaHei UI" panose="020B0503020204020204" pitchFamily="34" charset="-122"/>
        <a:cs typeface="+mn-cs"/>
      </a:defRPr>
    </a:lvl5pPr>
    <a:lvl6pPr marL="22860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altLang="zh-CN" smtClean="0"/>
              <a:t>1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39119509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altLang="zh-CN" smtClean="0"/>
              <a:t>2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9803039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 4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6" name="直线连接线 5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线连接线 6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线连接线 8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线连接线 9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线连接线 10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线连接线 11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线连接线 12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线连接线 13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线连接线 14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线连接线 15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线连接线 16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线连接线 17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线连接线 18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线连接线 19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线连接线 20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线连接线 21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" name="组 22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1" name="直线连接线 40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直线连接线 41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线连接线 42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线连接线 43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线连接线 44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6" name="组 45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2" name="直线连接线 51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直线连接线 52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直线连接线 53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直线连接线 54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直线连接线 55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7" name="直线连接线 46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直线连接线 47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线连接线 48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线连接线 49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线连接线 50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组 23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5" name="直线连接线 24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线连接线 25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线连接线 26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线连接线 27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线连接线 28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0" name="组 29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6" name="直线连接线 35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直线连接线 36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直线连接线 37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直线连接线 38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直线连接线 39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1" name="直线连接线 30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线连接线 31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线连接线 32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线连接线 33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线连接线 34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293845" y="1909346"/>
            <a:ext cx="9604310" cy="3383280"/>
          </a:xfrm>
        </p:spPr>
        <p:txBody>
          <a:bodyPr anchor="b">
            <a:normAutofit/>
          </a:bodyPr>
          <a:lstStyle>
            <a:lvl1pPr algn="l" latinLnBrk="0">
              <a:lnSpc>
                <a:spcPct val="76000"/>
              </a:lnSpc>
              <a:defRPr lang="zh-CN" sz="8000" cap="none" baseline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293845" y="5432564"/>
            <a:ext cx="9604310" cy="457200"/>
          </a:xfrm>
        </p:spPr>
        <p:txBody>
          <a:bodyPr>
            <a:normAutofit/>
          </a:bodyPr>
          <a:lstStyle>
            <a:lvl1pPr marL="0" indent="0" algn="l" latinLnBrk="0">
              <a:spcBef>
                <a:spcPts val="0"/>
              </a:spcBef>
              <a:buNone/>
              <a:defRPr lang="zh-CN" sz="2000" b="0">
                <a:solidFill>
                  <a:schemeClr val="accent1"/>
                </a:solidFill>
              </a:defRPr>
            </a:lvl1pPr>
            <a:lvl2pPr marL="457200" indent="0" algn="ctr" latinLnBrk="0">
              <a:buNone/>
              <a:defRPr lang="zh-CN" sz="2000"/>
            </a:lvl2pPr>
            <a:lvl3pPr marL="914400" indent="0" algn="ctr" latinLnBrk="0">
              <a:buNone/>
              <a:defRPr lang="zh-CN" sz="1800"/>
            </a:lvl3pPr>
            <a:lvl4pPr marL="1371600" indent="0" algn="ctr" latinLnBrk="0">
              <a:buNone/>
              <a:defRPr lang="zh-CN" sz="1600"/>
            </a:lvl4pPr>
            <a:lvl5pPr marL="1828800" indent="0" algn="ctr" latinLnBrk="0">
              <a:buNone/>
              <a:defRPr lang="zh-CN" sz="1600"/>
            </a:lvl5pPr>
            <a:lvl6pPr marL="2286000" indent="0" algn="ctr" latinLnBrk="0">
              <a:buNone/>
              <a:defRPr lang="zh-CN" sz="1600"/>
            </a:lvl6pPr>
            <a:lvl7pPr marL="2743200" indent="0" algn="ctr" latinLnBrk="0">
              <a:buNone/>
              <a:defRPr lang="zh-CN" sz="1600"/>
            </a:lvl7pPr>
            <a:lvl8pPr marL="3200400" indent="0" algn="ctr" latinLnBrk="0">
              <a:buNone/>
              <a:defRPr lang="zh-CN" sz="1600"/>
            </a:lvl8pPr>
            <a:lvl9pPr marL="3657600" indent="0" algn="ctr" latinLnBrk="0">
              <a:buNone/>
              <a:defRPr lang="zh-CN" sz="1600"/>
            </a:lvl9pPr>
          </a:lstStyle>
          <a:p>
            <a:r>
              <a:rPr lang="zh-CN" altLang="en-US"/>
              <a:t>单击以编辑母版副标题样式</a:t>
            </a:r>
            <a:endParaRPr lang="zh-CN"/>
          </a:p>
        </p:txBody>
      </p:sp>
      <p:cxnSp>
        <p:nvCxnSpPr>
          <p:cNvPr id="58" name="直线连接线 57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A29A4-78C8-47AB-BA06-22CB45938951}" type="datetime1">
              <a:t>2017/12/31</a:t>
            </a:fld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209314" y="489856"/>
            <a:ext cx="1687286" cy="5301343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295399" y="489856"/>
            <a:ext cx="7587344" cy="5301343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D4ACF-2D82-46F2-A8E9-23963AA34E86}" type="datetime1">
              <a:t>2017/12/31</a:t>
            </a:fld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74B5B-21A0-4192-BF4C-38187F1A68D8}" type="datetime1">
              <a:t>2017/12/31</a:t>
            </a:fld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bg>
      <p:bgPr>
        <a:gradFill flip="none" rotWithShape="1">
          <a:gsLst>
            <a:gs pos="0">
              <a:schemeClr val="accent1"/>
            </a:gs>
            <a:gs pos="97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 6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8" name="直线连接线 7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线连接线 8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线连接线 9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线连接线 10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线连接线 11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线连接线 12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线连接线 13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线连接线 14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线连接线 15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线连接线 16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线连接线 17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线连接线 18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线连接线 19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线连接线 20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线连接线 21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线连接线 22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组 23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2" name="直线连接线 41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线连接线 42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线连接线 43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线连接线 44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线连接线 45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7" name="组 46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3" name="直线连接线 52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直线连接线 53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直线连接线 54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直线连接线 55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直线连接线 56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8" name="直线连接线 47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线连接线 48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线连接线 49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线连接线 50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线连接线 51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组 24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6" name="直线连接线 2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线连接线 2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线连接线 2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线连接线 2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线连接线 29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1" name="组 3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7" name="直线连接线 3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直线连接线 3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直线连接线 3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直线连接线 3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直线连接线 4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2" name="直线连接线 3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线连接线 3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线连接线 3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线连接线 3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直线连接线 3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95400" y="2541573"/>
            <a:ext cx="9601200" cy="2743200"/>
          </a:xfrm>
        </p:spPr>
        <p:txBody>
          <a:bodyPr anchor="b">
            <a:normAutofit/>
          </a:bodyPr>
          <a:lstStyle>
            <a:lvl1pPr latinLnBrk="0">
              <a:lnSpc>
                <a:spcPct val="85000"/>
              </a:lnSpc>
              <a:defRPr lang="zh-CN" sz="6000" cap="none" baseline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295400" y="5431536"/>
            <a:ext cx="9601200" cy="457200"/>
          </a:xfrm>
        </p:spPr>
        <p:txBody>
          <a:bodyPr>
            <a:normAutofit/>
          </a:bodyPr>
          <a:lstStyle>
            <a:lvl1pPr marL="0" indent="0" latinLnBrk="0">
              <a:spcBef>
                <a:spcPts val="0"/>
              </a:spcBef>
              <a:buNone/>
              <a:defRPr lang="zh-CN" sz="2000" b="0">
                <a:solidFill>
                  <a:schemeClr val="tx1"/>
                </a:solidFill>
              </a:defRPr>
            </a:lvl1pPr>
            <a:lvl2pPr marL="457200" indent="0" latinLnBrk="0">
              <a:buNone/>
              <a:defRPr lang="zh-CN" sz="2000"/>
            </a:lvl2pPr>
            <a:lvl3pPr marL="914400" indent="0" latinLnBrk="0">
              <a:buNone/>
              <a:defRPr lang="zh-CN" sz="1800"/>
            </a:lvl3pPr>
            <a:lvl4pPr marL="1371600" indent="0" latinLnBrk="0">
              <a:buNone/>
              <a:defRPr lang="zh-CN" sz="1600"/>
            </a:lvl4pPr>
            <a:lvl5pPr marL="1828800" indent="0" latinLnBrk="0">
              <a:buNone/>
              <a:defRPr lang="zh-CN" sz="1600"/>
            </a:lvl5pPr>
            <a:lvl6pPr marL="2286000" indent="0" latinLnBrk="0">
              <a:buNone/>
              <a:defRPr lang="zh-CN" sz="1600"/>
            </a:lvl6pPr>
            <a:lvl7pPr marL="2743200" indent="0" latinLnBrk="0">
              <a:buNone/>
              <a:defRPr lang="zh-CN" sz="1600"/>
            </a:lvl7pPr>
            <a:lvl8pPr marL="3200400" indent="0" latinLnBrk="0">
              <a:buNone/>
              <a:defRPr lang="zh-CN" sz="1600"/>
            </a:lvl8pPr>
            <a:lvl9pPr marL="3657600" indent="0" latinLnBrk="0">
              <a:buNone/>
              <a:defRPr lang="zh-CN" sz="16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cxnSp>
        <p:nvCxnSpPr>
          <p:cNvPr id="58" name="直线连接线 57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67780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295400" y="1981199"/>
            <a:ext cx="4572000" cy="3810001"/>
          </a:xfrm>
        </p:spPr>
        <p:txBody>
          <a:bodyPr>
            <a:normAutofit/>
          </a:bodyPr>
          <a:lstStyle>
            <a:lvl1pPr latinLnBrk="0">
              <a:defRPr lang="zh-CN" sz="2000"/>
            </a:lvl1pPr>
            <a:lvl2pPr latinLnBrk="0">
              <a:defRPr lang="zh-CN" sz="1800"/>
            </a:lvl2pPr>
            <a:lvl3pPr latinLnBrk="0">
              <a:defRPr lang="zh-CN" sz="1600"/>
            </a:lvl3pPr>
            <a:lvl4pPr latinLnBrk="0">
              <a:defRPr lang="zh-CN" sz="1400"/>
            </a:lvl4pPr>
            <a:lvl5pPr latinLnBrk="0">
              <a:defRPr lang="zh-CN" sz="1400"/>
            </a:lvl5pPr>
            <a:lvl6pPr latinLnBrk="0">
              <a:defRPr lang="zh-CN" sz="1800"/>
            </a:lvl6pPr>
            <a:lvl7pPr latinLnBrk="0">
              <a:defRPr lang="zh-CN" sz="1800"/>
            </a:lvl7pPr>
            <a:lvl8pPr latinLnBrk="0">
              <a:defRPr lang="zh-CN" sz="1800"/>
            </a:lvl8pPr>
            <a:lvl9pPr latinLnBrk="0">
              <a:defRPr lang="zh-CN" sz="18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24600" y="1981199"/>
            <a:ext cx="4572000" cy="3810001"/>
          </a:xfrm>
        </p:spPr>
        <p:txBody>
          <a:bodyPr>
            <a:normAutofit/>
          </a:bodyPr>
          <a:lstStyle>
            <a:lvl1pPr latinLnBrk="0">
              <a:defRPr lang="zh-CN" sz="2000"/>
            </a:lvl1pPr>
            <a:lvl2pPr latinLnBrk="0">
              <a:defRPr lang="zh-CN" sz="1800"/>
            </a:lvl2pPr>
            <a:lvl3pPr latinLnBrk="0">
              <a:defRPr lang="zh-CN" sz="1600"/>
            </a:lvl3pPr>
            <a:lvl4pPr latinLnBrk="0">
              <a:defRPr lang="zh-CN" sz="1400"/>
            </a:lvl4pPr>
            <a:lvl5pPr latinLnBrk="0">
              <a:defRPr lang="zh-CN" sz="1400"/>
            </a:lvl5pPr>
            <a:lvl6pPr latinLnBrk="0">
              <a:defRPr lang="zh-CN" sz="1800"/>
            </a:lvl6pPr>
            <a:lvl7pPr latinLnBrk="0">
              <a:defRPr lang="zh-CN" sz="1800"/>
            </a:lvl7pPr>
            <a:lvl8pPr latinLnBrk="0">
              <a:defRPr lang="zh-CN" sz="1800"/>
            </a:lvl8pPr>
            <a:lvl9pPr latinLnBrk="0">
              <a:defRPr lang="zh-CN" sz="18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5CF7C-B333-48E1-A4A6-83A3C8B73AC0}" type="datetime1">
              <a:t>2017/12/31</a:t>
            </a:fld>
            <a:endParaRPr 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4572000" cy="641350"/>
          </a:xfrm>
        </p:spPr>
        <p:txBody>
          <a:bodyPr anchor="ctr">
            <a:normAutofit/>
          </a:bodyPr>
          <a:lstStyle>
            <a:lvl1pPr marL="0" indent="0" latinLnBrk="0">
              <a:spcBef>
                <a:spcPts val="0"/>
              </a:spcBef>
              <a:buNone/>
              <a:defRPr lang="zh-CN" sz="2000" b="0">
                <a:solidFill>
                  <a:schemeClr val="accent1"/>
                </a:solidFill>
              </a:defRPr>
            </a:lvl1pPr>
            <a:lvl2pPr marL="457200" indent="0" latinLnBrk="0">
              <a:buNone/>
              <a:defRPr lang="zh-CN" sz="2000" b="1"/>
            </a:lvl2pPr>
            <a:lvl3pPr marL="914400" indent="0" latinLnBrk="0">
              <a:buNone/>
              <a:defRPr lang="zh-CN" sz="1800" b="1"/>
            </a:lvl3pPr>
            <a:lvl4pPr marL="1371600" indent="0" latinLnBrk="0">
              <a:buNone/>
              <a:defRPr lang="zh-CN" sz="1600" b="1"/>
            </a:lvl4pPr>
            <a:lvl5pPr marL="1828800" indent="0" latinLnBrk="0">
              <a:buNone/>
              <a:defRPr lang="zh-CN" sz="1600" b="1"/>
            </a:lvl5pPr>
            <a:lvl6pPr marL="2286000" indent="0" latinLnBrk="0">
              <a:buNone/>
              <a:defRPr lang="zh-CN" sz="1600" b="1"/>
            </a:lvl6pPr>
            <a:lvl7pPr marL="2743200" indent="0" latinLnBrk="0">
              <a:buNone/>
              <a:defRPr lang="zh-CN" sz="1600" b="1"/>
            </a:lvl7pPr>
            <a:lvl8pPr marL="3200400" indent="0" latinLnBrk="0">
              <a:buNone/>
              <a:defRPr lang="zh-CN" sz="1600" b="1"/>
            </a:lvl8pPr>
            <a:lvl9pPr marL="3657600" indent="0" latinLnBrk="0">
              <a:buNone/>
              <a:defRPr lang="zh-CN"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295400" y="2503713"/>
            <a:ext cx="4572000" cy="3287487"/>
          </a:xfrm>
        </p:spPr>
        <p:txBody>
          <a:bodyPr>
            <a:normAutofit/>
          </a:bodyPr>
          <a:lstStyle>
            <a:lvl1pPr latinLnBrk="0">
              <a:defRPr lang="zh-CN" sz="2000"/>
            </a:lvl1pPr>
            <a:lvl2pPr latinLnBrk="0">
              <a:defRPr lang="zh-CN" sz="1800"/>
            </a:lvl2pPr>
            <a:lvl3pPr latinLnBrk="0">
              <a:defRPr lang="zh-CN" sz="1600"/>
            </a:lvl3pPr>
            <a:lvl4pPr latinLnBrk="0">
              <a:defRPr lang="zh-CN" sz="1400"/>
            </a:lvl4pPr>
            <a:lvl5pPr latinLnBrk="0">
              <a:defRPr lang="zh-CN" sz="1400"/>
            </a:lvl5pPr>
            <a:lvl6pPr latinLnBrk="0">
              <a:defRPr lang="zh-CN" sz="1600"/>
            </a:lvl6pPr>
            <a:lvl7pPr latinLnBrk="0">
              <a:defRPr lang="zh-CN" sz="1600"/>
            </a:lvl7pPr>
            <a:lvl8pPr latinLnBrk="0">
              <a:defRPr lang="zh-CN" sz="1600"/>
            </a:lvl8pPr>
            <a:lvl9pPr latinLnBrk="0">
              <a:defRPr lang="zh-CN" sz="16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324600" y="1818322"/>
            <a:ext cx="4572000" cy="641350"/>
          </a:xfrm>
        </p:spPr>
        <p:txBody>
          <a:bodyPr anchor="ctr">
            <a:normAutofit/>
          </a:bodyPr>
          <a:lstStyle>
            <a:lvl1pPr marL="0" indent="0" latinLnBrk="0">
              <a:spcBef>
                <a:spcPts val="0"/>
              </a:spcBef>
              <a:buNone/>
              <a:defRPr lang="zh-CN" sz="2000" b="0">
                <a:solidFill>
                  <a:schemeClr val="accent1"/>
                </a:solidFill>
              </a:defRPr>
            </a:lvl1pPr>
            <a:lvl2pPr marL="457200" indent="0" latinLnBrk="0">
              <a:buNone/>
              <a:defRPr lang="zh-CN" sz="2000" b="1"/>
            </a:lvl2pPr>
            <a:lvl3pPr marL="914400" indent="0" latinLnBrk="0">
              <a:buNone/>
              <a:defRPr lang="zh-CN" sz="1800" b="1"/>
            </a:lvl3pPr>
            <a:lvl4pPr marL="1371600" indent="0" latinLnBrk="0">
              <a:buNone/>
              <a:defRPr lang="zh-CN" sz="1600" b="1"/>
            </a:lvl4pPr>
            <a:lvl5pPr marL="1828800" indent="0" latinLnBrk="0">
              <a:buNone/>
              <a:defRPr lang="zh-CN" sz="1600" b="1"/>
            </a:lvl5pPr>
            <a:lvl6pPr marL="2286000" indent="0" latinLnBrk="0">
              <a:buNone/>
              <a:defRPr lang="zh-CN" sz="1600" b="1"/>
            </a:lvl6pPr>
            <a:lvl7pPr marL="2743200" indent="0" latinLnBrk="0">
              <a:buNone/>
              <a:defRPr lang="zh-CN" sz="1600" b="1"/>
            </a:lvl7pPr>
            <a:lvl8pPr marL="3200400" indent="0" latinLnBrk="0">
              <a:buNone/>
              <a:defRPr lang="zh-CN" sz="1600" b="1"/>
            </a:lvl8pPr>
            <a:lvl9pPr marL="3657600" indent="0" latinLnBrk="0">
              <a:buNone/>
              <a:defRPr lang="zh-CN"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324600" y="2503713"/>
            <a:ext cx="4572000" cy="3287487"/>
          </a:xfrm>
        </p:spPr>
        <p:txBody>
          <a:bodyPr>
            <a:normAutofit/>
          </a:bodyPr>
          <a:lstStyle>
            <a:lvl1pPr latinLnBrk="0">
              <a:defRPr lang="zh-CN" sz="2000"/>
            </a:lvl1pPr>
            <a:lvl2pPr latinLnBrk="0">
              <a:defRPr lang="zh-CN" sz="1800"/>
            </a:lvl2pPr>
            <a:lvl3pPr latinLnBrk="0">
              <a:defRPr lang="zh-CN" sz="1600"/>
            </a:lvl3pPr>
            <a:lvl4pPr latinLnBrk="0">
              <a:defRPr lang="zh-CN" sz="1400"/>
            </a:lvl4pPr>
            <a:lvl5pPr latinLnBrk="0">
              <a:defRPr lang="zh-CN" sz="1400"/>
            </a:lvl5pPr>
            <a:lvl6pPr latinLnBrk="0">
              <a:defRPr lang="zh-CN" sz="1600"/>
            </a:lvl6pPr>
            <a:lvl7pPr latinLnBrk="0">
              <a:defRPr lang="zh-CN" sz="1600"/>
            </a:lvl7pPr>
            <a:lvl8pPr latinLnBrk="0">
              <a:defRPr lang="zh-CN" sz="1600"/>
            </a:lvl8pPr>
            <a:lvl9pPr latinLnBrk="0">
              <a:defRPr lang="zh-CN" sz="16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20762-5CBF-4210-AB54-376B091119F8}" type="datetime1">
              <a:t>2017/12/31</a:t>
            </a:fld>
            <a:endParaRPr lang="zh-CN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DB371-BF5F-4058-A212-1A908E4D2674}" type="datetime1">
              <a:t>2017/12/31</a:t>
            </a:fld>
            <a:endParaRPr lang="zh-CN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组 160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162" name="直线连接线 161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直线连接线 162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直线连接线 163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直线连接线 164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直线连接线 165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直线连接线 166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直线连接线 167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直线连接线 168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直线连接线 169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直线连接线 170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直线连接线 171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直线连接线 172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直线连接线 173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直线连接线 174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直线连接线 175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直线连接线 176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8" name="组 177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196" name="直线连接线 19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直线连接线 19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直线连接线 19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直线连接线 19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直线连接线 199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1" name="组 20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207" name="直线连接线 20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8" name="直线连接线 20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9" name="直线连接线 20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0" name="直线连接线 20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1" name="直线连接线 21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02" name="直线连接线 20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直线连接线 20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直线连接线 20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直线连接线 20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直线连接线 20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9" name="组 178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180" name="直线连接线 179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直线连接线 180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直线连接线 181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直线连接线 182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直线连接线 183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85" name="组 184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91" name="直线连接线 190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2" name="直线连接线 191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3" name="直线连接线 192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4" name="直线连接线 193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5" name="直线连接线 194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86" name="直线连接线 185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直线连接线 186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直线连接线 187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直线连接线 188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直线连接线 189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12" name="日期占位符 2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4083B-90AA-48CF-BAD5-00AA24D7F288}" type="datetime1">
              <a:t>2017/12/31</a:t>
            </a:fld>
            <a:endParaRPr lang="zh-CN"/>
          </a:p>
        </p:txBody>
      </p:sp>
      <p:sp>
        <p:nvSpPr>
          <p:cNvPr id="213" name="页脚占位符 2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214" name="幻灯片编号占位符 2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pPr/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题注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 8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10" name="直线连接线 9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线连接线 10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线连接线 11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线连接线 12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线连接线 13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线连接线 14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线连接线 15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线连接线 16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线连接线 17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线连接线 18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线连接线 19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线连接线 20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线连接线 21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线连接线 22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线连接线 23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线连接线 24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组 25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4" name="直线连接线 43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线连接线 44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线连接线 45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线连接线 46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直线连接线 47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9" name="组 48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5" name="直线连接线 54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直线连接线 55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直线连接线 56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直线连接线 57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直线连接线 58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50" name="直线连接线 49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线连接线 50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线连接线 51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线连接线 52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直线连接线 53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组 26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8" name="直线连接线 27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线连接线 28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线连接线 29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线连接线 30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线连接线 31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3" name="组 32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9" name="直线连接线 38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直线连接线 39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直线连接线 40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直线连接线 41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直线连接线 42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4" name="直线连接线 33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线连接线 34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直线连接线 35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直线连接线 36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直线连接线 37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矩形 6"/>
          <p:cNvSpPr/>
          <p:nvPr userDrawn="1"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dirty="0">
              <a:ea typeface="Microsoft YaHei UI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913152" y="571500"/>
            <a:ext cx="3657600" cy="2197100"/>
          </a:xfrm>
        </p:spPr>
        <p:txBody>
          <a:bodyPr anchor="b">
            <a:normAutofit/>
          </a:bodyPr>
          <a:lstStyle>
            <a:lvl1pPr latinLnBrk="0">
              <a:defRPr lang="zh-CN" sz="2600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43197" y="571500"/>
            <a:ext cx="6217920" cy="5715000"/>
          </a:xfrm>
        </p:spPr>
        <p:txBody>
          <a:bodyPr>
            <a:normAutofit/>
          </a:bodyPr>
          <a:lstStyle>
            <a:lvl1pPr latinLnBrk="0">
              <a:defRPr lang="zh-CN" sz="2000"/>
            </a:lvl1pPr>
            <a:lvl2pPr latinLnBrk="0">
              <a:defRPr lang="zh-CN" sz="1800"/>
            </a:lvl2pPr>
            <a:lvl3pPr latinLnBrk="0">
              <a:defRPr lang="zh-CN" sz="1600"/>
            </a:lvl3pPr>
            <a:lvl4pPr latinLnBrk="0">
              <a:defRPr lang="zh-CN" sz="1400"/>
            </a:lvl4pPr>
            <a:lvl5pPr latinLnBrk="0">
              <a:defRPr lang="zh-CN" sz="1400"/>
            </a:lvl5pPr>
            <a:lvl6pPr latinLnBrk="0">
              <a:defRPr lang="zh-CN" sz="2000"/>
            </a:lvl6pPr>
            <a:lvl7pPr latinLnBrk="0">
              <a:defRPr lang="zh-CN" sz="2000"/>
            </a:lvl7pPr>
            <a:lvl8pPr latinLnBrk="0">
              <a:defRPr lang="zh-CN" sz="2000"/>
            </a:lvl8pPr>
            <a:lvl9pPr latinLnBrk="0">
              <a:defRPr lang="zh-CN"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7913152" y="2995012"/>
            <a:ext cx="3657600" cy="2285950"/>
          </a:xfrm>
        </p:spPr>
        <p:txBody>
          <a:bodyPr>
            <a:normAutofit/>
          </a:bodyPr>
          <a:lstStyle>
            <a:lvl1pPr marL="0" indent="0" latinLnBrk="0">
              <a:spcBef>
                <a:spcPts val="1200"/>
              </a:spcBef>
              <a:buNone/>
              <a:defRPr lang="zh-CN" sz="1600">
                <a:solidFill>
                  <a:schemeClr val="bg1"/>
                </a:solidFill>
              </a:defRPr>
            </a:lvl1pPr>
            <a:lvl2pPr marL="457200" indent="0" latinLnBrk="0">
              <a:buNone/>
              <a:defRPr lang="zh-CN" sz="1400"/>
            </a:lvl2pPr>
            <a:lvl3pPr marL="914400" indent="0" latinLnBrk="0">
              <a:buNone/>
              <a:defRPr lang="zh-CN" sz="1200"/>
            </a:lvl3pPr>
            <a:lvl4pPr marL="1371600" indent="0" latinLnBrk="0">
              <a:buNone/>
              <a:defRPr lang="zh-CN" sz="1000"/>
            </a:lvl4pPr>
            <a:lvl5pPr marL="1828800" indent="0" latinLnBrk="0">
              <a:buNone/>
              <a:defRPr lang="zh-CN" sz="1000"/>
            </a:lvl5pPr>
            <a:lvl6pPr marL="2286000" indent="0" latinLnBrk="0">
              <a:buNone/>
              <a:defRPr lang="zh-CN" sz="1000"/>
            </a:lvl6pPr>
            <a:lvl7pPr marL="2743200" indent="0" latinLnBrk="0">
              <a:buNone/>
              <a:defRPr lang="zh-CN" sz="1000"/>
            </a:lvl7pPr>
            <a:lvl8pPr marL="3200400" indent="0" latinLnBrk="0">
              <a:buNone/>
              <a:defRPr lang="zh-CN" sz="1000"/>
            </a:lvl8pPr>
            <a:lvl9pPr marL="3657600" indent="0" latinLnBrk="0">
              <a:buNone/>
              <a:defRPr lang="zh-CN"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cxnSp>
        <p:nvCxnSpPr>
          <p:cNvPr id="60" name="直线连接线 59"/>
          <p:cNvCxnSpPr/>
          <p:nvPr userDrawn="1"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AF629-ECA2-4CF3-B790-9D9BDED98269}" type="datetime1">
              <a:t>2017/12/31</a:t>
            </a:fld>
            <a:endParaRPr 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8" name="幻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pPr/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题注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 7"/>
          <p:cNvGrpSpPr/>
          <p:nvPr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9" name="直线连接线 8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线连接线 9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线连接线 10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线连接线 11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线连接线 12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线连接线 13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线连接线 14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线连接线 15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线连接线 16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线连接线 17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线连接线 18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线连接线 19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线连接线 20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线连接线 21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线连接线 22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线连接线 23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" name="组 24"/>
            <p:cNvGrpSpPr/>
            <p:nvPr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3" name="直线连接线 42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线连接线 43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线连接线 44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线连接线 45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线连接线 46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8" name="组 47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4" name="直线连接线 53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直线连接线 54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直线连接线 55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直线连接线 56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直线连接线 57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9" name="直线连接线 48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线连接线 49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线连接线 50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线连接线 51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线连接线 52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组 25"/>
            <p:cNvGrpSpPr/>
            <p:nvPr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7" name="直线连接线 26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线连接线 27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线连接线 28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线连接线 29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线连接线 30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2" name="组 31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8" name="直线连接线 37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直线连接线 38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直线连接线 39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直线连接线 40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直线连接线 41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3" name="直线连接线 32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线连接线 33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线连接线 34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直线连接线 35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直线连接线 36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0" name="矩形 59"/>
          <p:cNvSpPr/>
          <p:nvPr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dirty="0">
              <a:ea typeface="Microsoft YaHei UI" panose="020B0503020204020204" pitchFamily="34" charset="-122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4412" y="-159"/>
            <a:ext cx="7315200" cy="6858000"/>
          </a:xfrm>
        </p:spPr>
        <p:txBody>
          <a:bodyPr tIns="457200">
            <a:normAutofit/>
          </a:bodyPr>
          <a:lstStyle>
            <a:lvl1pPr marL="0" indent="0" algn="ctr" latinLnBrk="0">
              <a:buNone/>
              <a:defRPr lang="zh-CN" sz="2000"/>
            </a:lvl1pPr>
            <a:lvl2pPr marL="457200" indent="0" latinLnBrk="0">
              <a:buNone/>
              <a:defRPr lang="zh-CN" sz="2800"/>
            </a:lvl2pPr>
            <a:lvl3pPr marL="914400" indent="0" latinLnBrk="0">
              <a:buNone/>
              <a:defRPr lang="zh-CN" sz="2400"/>
            </a:lvl3pPr>
            <a:lvl4pPr marL="1371600" indent="0" latinLnBrk="0">
              <a:buNone/>
              <a:defRPr lang="zh-CN" sz="2000"/>
            </a:lvl4pPr>
            <a:lvl5pPr marL="1828800" indent="0" latinLnBrk="0">
              <a:buNone/>
              <a:defRPr lang="zh-CN" sz="2000"/>
            </a:lvl5pPr>
            <a:lvl6pPr marL="2286000" indent="0" latinLnBrk="0">
              <a:buNone/>
              <a:defRPr lang="zh-CN" sz="2000"/>
            </a:lvl6pPr>
            <a:lvl7pPr marL="2743200" indent="0" latinLnBrk="0">
              <a:buNone/>
              <a:defRPr lang="zh-CN" sz="2000"/>
            </a:lvl7pPr>
            <a:lvl8pPr marL="3200400" indent="0" latinLnBrk="0">
              <a:buNone/>
              <a:defRPr lang="zh-CN" sz="2000"/>
            </a:lvl8pPr>
            <a:lvl9pPr marL="3657600" indent="0" latinLnBrk="0">
              <a:buNone/>
              <a:defRPr lang="zh-CN" sz="2000"/>
            </a:lvl9pPr>
          </a:lstStyle>
          <a:p>
            <a:r>
              <a:rPr lang="zh-CN" altLang="en-US"/>
              <a:t>单击图标添加图片</a:t>
            </a:r>
            <a:endParaRPr lang="zh-CN" dirty="0"/>
          </a:p>
        </p:txBody>
      </p:sp>
      <p:cxnSp>
        <p:nvCxnSpPr>
          <p:cNvPr id="59" name="直线连接线 58"/>
          <p:cNvCxnSpPr/>
          <p:nvPr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909560" y="576072"/>
            <a:ext cx="3657600" cy="2194560"/>
          </a:xfrm>
        </p:spPr>
        <p:txBody>
          <a:bodyPr anchor="b">
            <a:normAutofit/>
          </a:bodyPr>
          <a:lstStyle>
            <a:lvl1pPr latinLnBrk="0">
              <a:defRPr lang="zh-CN" sz="2600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7909560" y="2999232"/>
            <a:ext cx="3657600" cy="2286000"/>
          </a:xfrm>
        </p:spPr>
        <p:txBody>
          <a:bodyPr/>
          <a:lstStyle>
            <a:lvl1pPr marL="0" indent="0" latinLnBrk="0">
              <a:spcBef>
                <a:spcPts val="1200"/>
              </a:spcBef>
              <a:buNone/>
              <a:defRPr lang="zh-CN" sz="1600">
                <a:solidFill>
                  <a:schemeClr val="bg1"/>
                </a:solidFill>
              </a:defRPr>
            </a:lvl1pPr>
            <a:lvl2pPr marL="457200" indent="0" latinLnBrk="0">
              <a:buNone/>
              <a:defRPr lang="zh-CN" sz="1400"/>
            </a:lvl2pPr>
            <a:lvl3pPr marL="914400" indent="0" latinLnBrk="0">
              <a:buNone/>
              <a:defRPr lang="zh-CN" sz="1200"/>
            </a:lvl3pPr>
            <a:lvl4pPr marL="1371600" indent="0" latinLnBrk="0">
              <a:buNone/>
              <a:defRPr lang="zh-CN" sz="1000"/>
            </a:lvl4pPr>
            <a:lvl5pPr marL="1828800" indent="0" latinLnBrk="0">
              <a:buNone/>
              <a:defRPr lang="zh-CN" sz="1000"/>
            </a:lvl5pPr>
            <a:lvl6pPr marL="2286000" indent="0" latinLnBrk="0">
              <a:buNone/>
              <a:defRPr lang="zh-CN" sz="1000"/>
            </a:lvl6pPr>
            <a:lvl7pPr marL="2743200" indent="0" latinLnBrk="0">
              <a:buNone/>
              <a:defRPr lang="zh-CN" sz="1000"/>
            </a:lvl7pPr>
            <a:lvl8pPr marL="3200400" indent="0" latinLnBrk="0">
              <a:buNone/>
              <a:defRPr lang="zh-CN" sz="1000"/>
            </a:lvl8pPr>
            <a:lvl9pPr marL="3657600" indent="0" latinLnBrk="0">
              <a:buNone/>
              <a:defRPr lang="zh-CN"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620318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3000">
              <a:schemeClr val="bg1"/>
            </a:gs>
            <a:gs pos="0">
              <a:schemeClr val="bg1">
                <a:lumMod val="100000"/>
              </a:schemeClr>
            </a:gs>
            <a:gs pos="100000">
              <a:schemeClr val="bg1">
                <a:lumMod val="95000"/>
                <a:alpha val="6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组 95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97" name="直线连接线 96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线连接线 97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线连接线 98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线连接线 99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线连接线 100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线连接线 101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线连接线 102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线连接线 103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线连接线 104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线连接线 105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直线连接线 106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线连接线 107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线连接线 108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线连接线 109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直线连接线 110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直线连接线 111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3" name="组 112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131" name="直线连接线 130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直线连接线 131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直线连接线 132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直线连接线 133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直线连接线 134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6" name="组 135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42" name="直线连接线 141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直线连接线 142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4" name="直线连接线 143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直线连接线 144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直线连接线 145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37" name="直线连接线 136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直线连接线 137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直线连接线 138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直线连接线 139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直线连接线 140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4" name="组 113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115" name="直线连接线 114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直线连接线 115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直线连接线 116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直线连接线 117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直线连接线 118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20" name="组 119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26" name="直线连接线 125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直线连接线 126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直线连接线 127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直线连接线 128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直线连接线 129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21" name="直线连接线 120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直线连接线 121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直线连接线 122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直线连接线 123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直线连接线 124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1295400" y="503853"/>
            <a:ext cx="9601200" cy="11423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295400" y="1981201"/>
            <a:ext cx="9601200" cy="3809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dirty="0"/>
              <a:t>单击此处编辑母版文本样式</a:t>
            </a:r>
          </a:p>
          <a:p>
            <a:pPr lvl="1"/>
            <a:r>
              <a:rPr lang="zh-CN" dirty="0"/>
              <a:t>第二级</a:t>
            </a:r>
          </a:p>
          <a:p>
            <a:pPr lvl="2"/>
            <a:r>
              <a:rPr lang="zh-CN" dirty="0"/>
              <a:t>第三级</a:t>
            </a:r>
          </a:p>
          <a:p>
            <a:pPr lvl="3"/>
            <a:r>
              <a:rPr lang="zh-CN" dirty="0"/>
              <a:t>第四级</a:t>
            </a:r>
          </a:p>
          <a:p>
            <a:pPr lvl="4"/>
            <a:r>
              <a:rPr lang="zh-CN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9294042" y="6289679"/>
            <a:ext cx="965946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latinLnBrk="0">
              <a:defRPr lang="zh-CN" sz="800">
                <a:solidFill>
                  <a:schemeClr val="tx1">
                    <a:lumMod val="50000"/>
                    <a:lumOff val="50000"/>
                  </a:schemeClr>
                </a:solidFill>
                <a:ea typeface="Microsoft YaHei UI" panose="020B0503020204020204" pitchFamily="34" charset="-122"/>
              </a:defRPr>
            </a:lvl1pPr>
          </a:lstStyle>
          <a:p>
            <a:fld id="{B51B2453-8663-4C69-AF73-9FD7B1DEC5D0}" type="datetime1">
              <a:rPr lang="en-US" altLang="zh-CN" smtClean="0"/>
              <a:pPr/>
              <a:t>12/31/2017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609601" y="6289679"/>
            <a:ext cx="6128030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latinLnBrk="0">
              <a:defRPr lang="zh-CN" sz="800">
                <a:solidFill>
                  <a:schemeClr val="tx1">
                    <a:lumMod val="50000"/>
                    <a:lumOff val="50000"/>
                  </a:schemeClr>
                </a:solidFill>
                <a:ea typeface="Microsoft YaHei UI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665311" y="6289679"/>
            <a:ext cx="918882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latinLnBrk="0">
              <a:defRPr lang="zh-CN" sz="800">
                <a:solidFill>
                  <a:schemeClr val="tx1">
                    <a:lumMod val="50000"/>
                    <a:lumOff val="50000"/>
                  </a:schemeClr>
                </a:solidFill>
                <a:ea typeface="Microsoft YaHei UI" panose="020B0503020204020204" pitchFamily="34" charset="-122"/>
              </a:defRPr>
            </a:lvl1pPr>
          </a:lstStyle>
          <a:p>
            <a:fld id="{E31375A4-56A4-47D6-9801-1991572033F7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  <p:cxnSp>
        <p:nvCxnSpPr>
          <p:cNvPr id="148" name="直线连接线 147"/>
          <p:cNvCxnSpPr/>
          <p:nvPr userDrawn="1"/>
        </p:nvCxnSpPr>
        <p:spPr>
          <a:xfrm>
            <a:off x="609600" y="6172200"/>
            <a:ext cx="109728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9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zh-CN" sz="3200" b="1" kern="1200">
          <a:solidFill>
            <a:schemeClr val="accent1"/>
          </a:solidFill>
          <a:latin typeface="+mj-lt"/>
          <a:ea typeface="Microsoft YaHei UI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SzPct val="100000"/>
        <a:buFont typeface="Arial" pitchFamily="34" charset="0"/>
        <a:buChar char="▪"/>
        <a:defRPr lang="zh-CN" sz="2000" kern="1200">
          <a:solidFill>
            <a:schemeClr val="tx1"/>
          </a:solidFill>
          <a:latin typeface="+mn-lt"/>
          <a:ea typeface="Microsoft YaHei UI" panose="020B0503020204020204" pitchFamily="34" charset="-122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SzPct val="100000"/>
        <a:buFont typeface="Arial" pitchFamily="34" charset="0"/>
        <a:buChar char="▪"/>
        <a:defRPr lang="zh-CN" sz="1800" kern="1200">
          <a:solidFill>
            <a:schemeClr val="tx1"/>
          </a:solidFill>
          <a:latin typeface="+mn-lt"/>
          <a:ea typeface="Microsoft YaHei UI" panose="020B0503020204020204" pitchFamily="34" charset="-122"/>
          <a:cs typeface="+mn-cs"/>
        </a:defRPr>
      </a:lvl2pPr>
      <a:lvl3pPr marL="685800" indent="-179388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100000"/>
        <a:buFont typeface="Arial" pitchFamily="34" charset="0"/>
        <a:buChar char="▪"/>
        <a:defRPr lang="zh-CN" sz="1600" kern="1200">
          <a:solidFill>
            <a:schemeClr val="tx1"/>
          </a:solidFill>
          <a:latin typeface="+mn-lt"/>
          <a:ea typeface="Microsoft YaHei UI" panose="020B0503020204020204" pitchFamily="34" charset="-122"/>
          <a:cs typeface="+mn-cs"/>
        </a:defRPr>
      </a:lvl3pPr>
      <a:lvl4pPr marL="9144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100000"/>
        <a:buFont typeface="Arial" pitchFamily="34" charset="0"/>
        <a:buChar char="▪"/>
        <a:defRPr lang="zh-CN" sz="1400" kern="1200">
          <a:solidFill>
            <a:schemeClr val="tx1"/>
          </a:solidFill>
          <a:latin typeface="+mn-lt"/>
          <a:ea typeface="Microsoft YaHei UI" panose="020B0503020204020204" pitchFamily="34" charset="-122"/>
          <a:cs typeface="+mn-cs"/>
        </a:defRPr>
      </a:lvl4pPr>
      <a:lvl5pPr marL="1143000" indent="-179388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▪"/>
        <a:defRPr lang="zh-CN" sz="1400" kern="1200">
          <a:solidFill>
            <a:schemeClr val="tx1"/>
          </a:solidFill>
          <a:latin typeface="+mn-lt"/>
          <a:ea typeface="Microsoft YaHei UI" panose="020B0503020204020204" pitchFamily="34" charset="-122"/>
          <a:cs typeface="+mn-cs"/>
        </a:defRPr>
      </a:lvl5pPr>
      <a:lvl6pPr marL="137160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▪"/>
        <a:defRPr lang="zh-CN"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00200" indent="-179388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▪"/>
        <a:defRPr lang="zh-CN"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82880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▪"/>
        <a:defRPr lang="zh-CN"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indent="-179388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▪"/>
        <a:defRPr lang="zh-CN"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0" y="2078316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dirty="0">
                <a:solidFill>
                  <a:schemeClr val="accent1"/>
                </a:solidFill>
                <a:latin typeface="+mj-lt"/>
              </a:rPr>
              <a:t>Publishing Scheme for Skewed Data Set</a:t>
            </a:r>
            <a:endParaRPr lang="zh-CN" altLang="en-US" sz="4800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0" y="4038508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/>
              <a:t>Team #34   Yichen Zhu, </a:t>
            </a:r>
            <a:r>
              <a:rPr lang="en-US" altLang="zh-CN" sz="2800" dirty="0" err="1"/>
              <a:t>Zhenhao</a:t>
            </a:r>
            <a:r>
              <a:rPr lang="en-US" altLang="zh-CN" sz="2800" dirty="0"/>
              <a:t> Cao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994760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dirty="0"/>
              <a:t>Inspiration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1295400" y="1981201"/>
                <a:ext cx="9601200" cy="4031292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dirty="0"/>
                  <a:t>Reduce time complexity from 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zh-CN" b="0" i="1" dirty="0" err="1">
                        <a:latin typeface="Cambria Math" panose="02040503050406030204" pitchFamily="18" charset="0"/>
                      </a:rPr>
                      <m:t>𝑙𝑜𝑔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zh-CN" b="0" i="1" dirty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altLang="zh-CN" dirty="0"/>
                  <a:t>to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/>
                  <a:t> or lower</a:t>
                </a:r>
              </a:p>
              <a:p>
                <a:r>
                  <a:rPr lang="en-US" altLang="zh-CN" dirty="0"/>
                  <a:t>Common method of reducing time complexity: </a:t>
                </a:r>
                <a:r>
                  <a:rPr lang="en-US" altLang="zh-CN" dirty="0">
                    <a:solidFill>
                      <a:schemeClr val="accent1"/>
                    </a:solidFill>
                  </a:rPr>
                  <a:t>Approximation Algorithm</a:t>
                </a:r>
              </a:p>
              <a:p>
                <a:endParaRPr lang="en-US" altLang="zh-CN" dirty="0"/>
              </a:p>
              <a:p>
                <a:r>
                  <a:rPr lang="en-US" altLang="zh-CN" dirty="0"/>
                  <a:t>Bottleneck: Sorting </a:t>
                </a:r>
                <a:r>
                  <a:rPr lang="en-US" altLang="zh-CN" dirty="0">
                    <a:sym typeface="Wingdings" panose="05000000000000000000" pitchFamily="2" charset="2"/>
                  </a:rPr>
                  <a:t> scale of 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𝑵</m:t>
                    </m:r>
                  </m:oMath>
                </a14:m>
                <a:endParaRPr lang="en-US" altLang="zh-CN" b="1" dirty="0">
                  <a:sym typeface="Wingdings" panose="05000000000000000000" pitchFamily="2" charset="2"/>
                </a:endParaRPr>
              </a:p>
              <a:p>
                <a:r>
                  <a:rPr lang="en-US" altLang="zh-CN" dirty="0">
                    <a:solidFill>
                      <a:schemeClr val="accent1"/>
                    </a:solidFill>
                    <a:sym typeface="Wingdings" panose="05000000000000000000" pitchFamily="2" charset="2"/>
                  </a:rPr>
                  <a:t>Approximation Key Idea: Use blocks to approximate points -&gt; scale of 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𝒄𝒐𝒏𝒔𝒕𝒂𝒏𝒕</m:t>
                    </m:r>
                  </m:oMath>
                </a14:m>
                <a:endParaRPr lang="en-US" altLang="zh-CN" b="1" i="1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95400" y="1981201"/>
                <a:ext cx="9601200" cy="4031292"/>
              </a:xfrm>
              <a:blipFill>
                <a:blip r:embed="rId2"/>
                <a:stretch>
                  <a:fillRect l="-571" t="-136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10873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>
            <a:extLst>
              <a:ext uri="{FF2B5EF4-FFF2-40B4-BE49-F238E27FC236}">
                <a16:creationId xmlns:a16="http://schemas.microsoft.com/office/drawing/2014/main" id="{D9B66926-1F07-49F2-A394-4A324DFD6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370" y="300625"/>
            <a:ext cx="9601200" cy="631630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n-US" altLang="zh-CN" dirty="0"/>
              <a:t>Optimization: Approximation Algorithm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8517F0FF-0814-489B-AE0D-BDAB74173D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2761" y="932255"/>
            <a:ext cx="6686477" cy="5126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953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dirty="0"/>
              <a:t>Optimization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1295400" y="1981201"/>
                <a:ext cx="9601200" cy="4031292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dirty="0"/>
                  <a:t>Casting-Based Mapping</a:t>
                </a:r>
              </a:p>
              <a:p>
                <a:pPr marL="0" indent="0">
                  <a:buNone/>
                </a:pPr>
                <a:r>
                  <a:rPr lang="en-US" altLang="zh-CN" dirty="0"/>
                  <a:t>A data set with range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[0,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altLang="zh-CN" dirty="0"/>
                  <a:t> is divided into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altLang="zh-CN" dirty="0"/>
                  <a:t> parts with boundaries: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i="1" baseline="-25000" dirty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i="1" baseline="-25000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, ……, </m:t>
                    </m:r>
                    <m:r>
                      <a:rPr lang="en-US" altLang="zh-CN" i="1" dirty="0" err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i="1" baseline="-25000" dirty="0" err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altLang="zh-CN" dirty="0"/>
              </a:p>
              <a:p>
                <a:pPr marL="0" indent="0">
                  <a:buNone/>
                </a:pPr>
                <a:r>
                  <a:rPr lang="en-US" altLang="zh-CN" dirty="0"/>
                  <a:t>Counting value of boundaries: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zh-CN" i="1" baseline="-25000" dirty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zh-CN" i="1" baseline="-25000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, ……, </m:t>
                    </m:r>
                    <m:r>
                      <a:rPr lang="en-US" altLang="zh-CN" i="1" dirty="0" err="1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zh-CN" i="1" baseline="-25000" dirty="0" err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altLang="zh-CN" dirty="0"/>
              </a:p>
              <a:p>
                <a:pPr marL="0" indent="0">
                  <a:buNone/>
                </a:pPr>
                <a:r>
                  <a:rPr lang="en-US" altLang="zh-CN" dirty="0"/>
                  <a:t>Data Point: data; Number of Data Points: 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𝑵</m:t>
                    </m:r>
                  </m:oMath>
                </a14:m>
                <a:r>
                  <a:rPr lang="en-US" altLang="zh-CN" dirty="0"/>
                  <a:t> </a:t>
                </a:r>
              </a:p>
              <a:p>
                <a:pPr marL="0" indent="0">
                  <a:buNone/>
                </a:pPr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𝑀𝑎𝑝𝑝𝑖𝑛𝑔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𝑉𝑎𝑙𝑢𝑒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den>
                          </m:f>
                          <m:d>
                            <m:d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𝑑𝑎𝑡𝑎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</m:oMath>
                  </m:oMathPara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95400" y="1981201"/>
                <a:ext cx="9601200" cy="4031292"/>
              </a:xfrm>
              <a:blipFill>
                <a:blip r:embed="rId2"/>
                <a:stretch>
                  <a:fillRect l="-698" t="-136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62803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95400" y="503853"/>
            <a:ext cx="9601200" cy="1142385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dirty="0"/>
              <a:t>Comparison: sorting-based vs. casting-based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295400" y="1981201"/>
            <a:ext cx="9601200" cy="4031292"/>
          </a:xfrm>
        </p:spPr>
        <p:txBody>
          <a:bodyPr>
            <a:normAutofit/>
          </a:bodyPr>
          <a:lstStyle/>
          <a:p>
            <a:r>
              <a:rPr lang="en-US" altLang="zh-CN" dirty="0"/>
              <a:t>Approximation does something similar to fitting.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1F12693-9922-4F00-A823-C8E7CFC115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2632595"/>
            <a:ext cx="5486399" cy="3379898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D22B0501-D552-42F2-A2BA-F02DFFC16BAA}"/>
              </a:ext>
            </a:extLst>
          </p:cNvPr>
          <p:cNvSpPr txBox="1"/>
          <p:nvPr/>
        </p:nvSpPr>
        <p:spPr>
          <a:xfrm>
            <a:off x="7717871" y="3258183"/>
            <a:ext cx="361565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Aharoni" panose="02010803020104030203" pitchFamily="2" charset="-79"/>
                <a:cs typeface="Aharoni" panose="02010803020104030203" pitchFamily="2" charset="-79"/>
              </a:rPr>
              <a:t>Note that the approximation algorithm used here can be seen as a regression of the original polyline (or curve in massive data sets).</a:t>
            </a:r>
            <a:endParaRPr lang="zh-CN" altLang="en-US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226989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dirty="0"/>
              <a:t>Comparison: sorting-based vs. casting-based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295400" y="1981201"/>
            <a:ext cx="9601200" cy="4031292"/>
          </a:xfrm>
        </p:spPr>
        <p:txBody>
          <a:bodyPr>
            <a:normAutofit/>
          </a:bodyPr>
          <a:lstStyle/>
          <a:p>
            <a:r>
              <a:rPr lang="en-US" altLang="zh-CN" dirty="0"/>
              <a:t>Approximation does something similar to fitting.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6E793B53-0EC2-4D2A-A5EE-9F6BEB22E4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2486607"/>
            <a:ext cx="4565655" cy="3525886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395AE634-749D-4120-9ECE-2D9A189B172E}"/>
              </a:ext>
            </a:extLst>
          </p:cNvPr>
          <p:cNvSpPr txBox="1"/>
          <p:nvPr/>
        </p:nvSpPr>
        <p:spPr>
          <a:xfrm>
            <a:off x="7357144" y="3258183"/>
            <a:ext cx="396799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Aharoni" panose="02010803020104030203" pitchFamily="2" charset="-79"/>
                <a:cs typeface="Aharoni" panose="02010803020104030203" pitchFamily="2" charset="-79"/>
              </a:rPr>
              <a:t>In massive data sets, polyline transforms into curve, and the approximation transforms into regression problem. Our method turns out to be a good regression.</a:t>
            </a:r>
            <a:endParaRPr lang="zh-CN" altLang="en-US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862225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dirty="0"/>
              <a:t>Theoretical Proof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295400" y="1981201"/>
            <a:ext cx="9601200" cy="4031292"/>
          </a:xfrm>
        </p:spPr>
        <p:txBody>
          <a:bodyPr>
            <a:normAutofit/>
          </a:bodyPr>
          <a:lstStyle/>
          <a:p>
            <a:r>
              <a:rPr lang="en-US" altLang="zh-CN" dirty="0"/>
              <a:t>Approximation Ratio</a:t>
            </a:r>
          </a:p>
          <a:p>
            <a:pPr marL="0" indent="0">
              <a:buNone/>
            </a:pPr>
            <a:r>
              <a:rPr lang="en-US" altLang="zh-CN" dirty="0"/>
              <a:t>Define approximation ratio Rho = v(sorting-based) / v(casting-based)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0F85A0A4-0A17-4562-8141-B4C920E36221}"/>
                  </a:ext>
                </a:extLst>
              </p:cNvPr>
              <p:cNvSpPr txBox="1"/>
              <p:nvPr/>
            </p:nvSpPr>
            <p:spPr>
              <a:xfrm>
                <a:off x="4452739" y="3401331"/>
                <a:ext cx="2887650" cy="8105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CN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den>
                      </m:f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zh-CN" altLang="en-US" sz="2800" b="0" i="1" smtClean="0"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&lt;</m:t>
                      </m:r>
                      <m:f>
                        <m:f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0F85A0A4-0A17-4562-8141-B4C920E362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2739" y="3401331"/>
                <a:ext cx="2887650" cy="81054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03919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95400" y="487075"/>
            <a:ext cx="9601200" cy="1142385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dirty="0"/>
              <a:t>Experiment Design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295400" y="1981201"/>
            <a:ext cx="9601200" cy="4031292"/>
          </a:xfrm>
        </p:spPr>
        <p:txBody>
          <a:bodyPr>
            <a:norm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Mid-term</a:t>
            </a:r>
            <a:r>
              <a:rPr lang="en-US" altLang="zh-CN" dirty="0"/>
              <a:t> Experimental Design (in the respective of codes)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6B4278F-BF0C-488B-AB74-866F723E87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5473" y="2528447"/>
            <a:ext cx="8669124" cy="348404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48786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95400" y="503853"/>
            <a:ext cx="9601200" cy="1142385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dirty="0"/>
              <a:t>Experiment Result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295400" y="1981201"/>
            <a:ext cx="9601200" cy="4031292"/>
          </a:xfrm>
        </p:spPr>
        <p:txBody>
          <a:bodyPr>
            <a:normAutofit/>
          </a:bodyPr>
          <a:lstStyle/>
          <a:p>
            <a:r>
              <a:rPr lang="en-US" altLang="zh-CN" dirty="0"/>
              <a:t>Experiment Result: Original &amp; Casting-Based Mapping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56F8296-0FFF-473B-B4A2-E20A299279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3361" y="2662595"/>
            <a:ext cx="4166745" cy="33498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D28425B-62C4-475C-9CDC-43DCC46F80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2024" y="2662595"/>
            <a:ext cx="4362658" cy="33498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9E289300-EDF3-41AC-BA1A-A6FF10FF05DA}"/>
              </a:ext>
            </a:extLst>
          </p:cNvPr>
          <p:cNvSpPr txBox="1"/>
          <p:nvPr/>
        </p:nvSpPr>
        <p:spPr>
          <a:xfrm>
            <a:off x="6800530" y="641634"/>
            <a:ext cx="48907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Aldhabi" panose="01000000000000000000" pitchFamily="2" charset="-78"/>
                <a:cs typeface="Aldhabi" panose="01000000000000000000" pitchFamily="2" charset="-78"/>
              </a:rPr>
              <a:t>(If you’d like to watch the dynamic and three-dimensional effect, please enter the slide-playing mode </a:t>
            </a:r>
            <a:r>
              <a:rPr lang="en-US" altLang="zh-CN" sz="2400" dirty="0">
                <a:latin typeface="Aldhabi" panose="01000000000000000000" pitchFamily="2" charset="-78"/>
                <a:cs typeface="Aldhabi" panose="01000000000000000000" pitchFamily="2" charset="-78"/>
                <a:sym typeface="Wingdings" panose="05000000000000000000" pitchFamily="2" charset="2"/>
              </a:rPr>
              <a:t>)</a:t>
            </a:r>
            <a:endParaRPr lang="zh-CN" altLang="en-US" sz="2400" dirty="0">
              <a:latin typeface="Aldhabi" panose="01000000000000000000" pitchFamily="2" charset="-78"/>
              <a:cs typeface="Aldhabi" panose="01000000000000000000" pitchFamily="2" charset="-78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9C3E60E-812F-4144-9EE3-DE3971279BD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76217">
            <a:off x="6447673" y="637298"/>
            <a:ext cx="437841" cy="437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35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dirty="0"/>
              <a:t>Experiment Result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295400" y="1981201"/>
            <a:ext cx="9601200" cy="4031292"/>
          </a:xfrm>
        </p:spPr>
        <p:txBody>
          <a:bodyPr>
            <a:normAutofit/>
          </a:bodyPr>
          <a:lstStyle/>
          <a:p>
            <a:r>
              <a:rPr lang="en-US" altLang="zh-CN" dirty="0"/>
              <a:t>Experiment Result: Sorting-Based Mapping &amp; Casting-Based Mapping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0AC068A-68D4-4E04-9A10-BB4CE2D54B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624" y="2662595"/>
            <a:ext cx="4375558" cy="335980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5202826-623B-4AFB-AB01-C51D83BAA5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841" y="2662595"/>
            <a:ext cx="4362658" cy="33498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E936C718-A764-474D-98E2-7609B1075424}"/>
              </a:ext>
            </a:extLst>
          </p:cNvPr>
          <p:cNvSpPr txBox="1"/>
          <p:nvPr/>
        </p:nvSpPr>
        <p:spPr>
          <a:xfrm>
            <a:off x="6800530" y="641634"/>
            <a:ext cx="48907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Aldhabi" panose="01000000000000000000" pitchFamily="2" charset="-78"/>
                <a:cs typeface="Aldhabi" panose="01000000000000000000" pitchFamily="2" charset="-78"/>
              </a:rPr>
              <a:t>(If you’d like to watch the dynamic and three-dimensional effect, please enter the slide-playing mode </a:t>
            </a:r>
            <a:r>
              <a:rPr lang="en-US" altLang="zh-CN" sz="2400" dirty="0">
                <a:latin typeface="Aldhabi" panose="01000000000000000000" pitchFamily="2" charset="-78"/>
                <a:cs typeface="Aldhabi" panose="01000000000000000000" pitchFamily="2" charset="-78"/>
                <a:sym typeface="Wingdings" panose="05000000000000000000" pitchFamily="2" charset="2"/>
              </a:rPr>
              <a:t>)</a:t>
            </a:r>
            <a:endParaRPr lang="zh-CN" altLang="en-US" sz="2400" dirty="0">
              <a:latin typeface="Aldhabi" panose="01000000000000000000" pitchFamily="2" charset="-78"/>
              <a:cs typeface="Aldhabi" panose="01000000000000000000" pitchFamily="2" charset="-78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024339E7-A119-4C2F-B677-EA7A7AD647D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76217">
            <a:off x="6447673" y="637298"/>
            <a:ext cx="437841" cy="437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840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dirty="0"/>
              <a:t>Obvious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1295400" y="1880533"/>
                <a:ext cx="5977855" cy="4031292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dirty="0"/>
                  <a:t>The uniformity is good 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only</a:t>
                </a:r>
                <a:r>
                  <a:rPr lang="en-US" altLang="zh-CN" dirty="0"/>
                  <a:t> in a single dimension, and performed not-so-well in multi-dimensional space.</a:t>
                </a:r>
              </a:p>
              <a:p>
                <a:endParaRPr lang="en-US" altLang="zh-CN" dirty="0"/>
              </a:p>
              <a:p>
                <a:r>
                  <a:rPr lang="en-US" altLang="zh-CN" dirty="0"/>
                  <a:t>Data points tend to gather around an axis ---- spatial line 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r>
                  <a:rPr lang="en-US" altLang="zh-CN" b="1" dirty="0"/>
                  <a:t>. </a:t>
                </a:r>
                <a:r>
                  <a:rPr lang="en-US" altLang="zh-CN" dirty="0"/>
                  <a:t>A projection onto plane is shown on the right.</a:t>
                </a:r>
                <a:endParaRPr lang="en-US" altLang="zh-CN" b="1" dirty="0"/>
              </a:p>
              <a:p>
                <a:pPr marL="0" indent="0">
                  <a:buNone/>
                </a:pPr>
                <a:endParaRPr lang="en-US" altLang="zh-CN" dirty="0"/>
              </a:p>
              <a:p>
                <a:r>
                  <a:rPr lang="en-US" altLang="zh-CN" dirty="0"/>
                  <a:t>The axis (in the shape of fusiformis) is highly burdened, while the servers at other diagonal vertexes would be idle.</a:t>
                </a: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95400" y="1880533"/>
                <a:ext cx="5977855" cy="4031292"/>
              </a:xfrm>
              <a:blipFill>
                <a:blip r:embed="rId2"/>
                <a:stretch>
                  <a:fillRect l="-918" t="-1360" r="-1939" b="-256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2A33DC04-3665-4677-B253-529B7D22D5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9776" y="2835857"/>
            <a:ext cx="4549534" cy="254530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椭圆 5">
            <a:extLst>
              <a:ext uri="{FF2B5EF4-FFF2-40B4-BE49-F238E27FC236}">
                <a16:creationId xmlns:a16="http://schemas.microsoft.com/office/drawing/2014/main" id="{4F0F48F7-D600-4622-944D-28057DCD6425}"/>
              </a:ext>
            </a:extLst>
          </p:cNvPr>
          <p:cNvSpPr/>
          <p:nvPr/>
        </p:nvSpPr>
        <p:spPr>
          <a:xfrm rot="20072963">
            <a:off x="7723425" y="3760364"/>
            <a:ext cx="3959679" cy="696286"/>
          </a:xfrm>
          <a:prstGeom prst="ellipse">
            <a:avLst/>
          </a:prstGeom>
          <a:solidFill>
            <a:srgbClr val="D15A3E">
              <a:alpha val="1098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6819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Outline</a:t>
            </a:r>
            <a:endParaRPr 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/>
              <a:t>Description &amp; Formulation</a:t>
            </a:r>
          </a:p>
          <a:p>
            <a:pPr>
              <a:lnSpc>
                <a:spcPct val="150000"/>
              </a:lnSpc>
            </a:pPr>
            <a:r>
              <a:rPr lang="en-US" altLang="zh-CN" sz="2800" dirty="0"/>
              <a:t>A Basic Idea</a:t>
            </a:r>
          </a:p>
          <a:p>
            <a:pPr>
              <a:lnSpc>
                <a:spcPct val="150000"/>
              </a:lnSpc>
            </a:pPr>
            <a:r>
              <a:rPr lang="en-US" altLang="zh-CN" sz="2800" dirty="0"/>
              <a:t>Optimization</a:t>
            </a:r>
          </a:p>
          <a:p>
            <a:pPr>
              <a:lnSpc>
                <a:spcPct val="150000"/>
              </a:lnSpc>
            </a:pPr>
            <a:r>
              <a:rPr lang="en-US" altLang="zh-CN" sz="2800" dirty="0"/>
              <a:t>Analysis</a:t>
            </a:r>
          </a:p>
          <a:p>
            <a:pPr>
              <a:lnSpc>
                <a:spcPct val="150000"/>
              </a:lnSpc>
            </a:pPr>
            <a:r>
              <a:rPr lang="en-US" altLang="zh-CN" sz="2800" dirty="0"/>
              <a:t>Experiment Result</a:t>
            </a:r>
          </a:p>
        </p:txBody>
      </p:sp>
    </p:spTree>
    <p:extLst>
      <p:ext uri="{BB962C8B-B14F-4D97-AF65-F5344CB8AC3E}">
        <p14:creationId xmlns:p14="http://schemas.microsoft.com/office/powerpoint/2010/main" val="3984617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dirty="0"/>
              <a:t>Improvement: Modified Casting-Based Method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1295400" y="1956034"/>
                <a:ext cx="10163961" cy="3689757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dirty="0"/>
                  <a:t>Analysis</a:t>
                </a:r>
              </a:p>
              <a:p>
                <a:pPr lvl="1">
                  <a:buFont typeface="Arial" panose="020B0604020202020204" pitchFamily="34" charset="0"/>
                  <a:buChar char="•"/>
                </a:pPr>
                <a:r>
                  <a:rPr lang="en-US" altLang="zh-CN" dirty="0"/>
                  <a:t>Previously, We only focus on the uniformity on Single Dimension </a:t>
                </a:r>
              </a:p>
              <a:p>
                <a:pPr lvl="1">
                  <a:buFont typeface="Arial" panose="020B0604020202020204" pitchFamily="34" charset="0"/>
                  <a:buChar char="•"/>
                </a:pPr>
                <a:r>
                  <a:rPr lang="en-US" altLang="zh-CN" dirty="0"/>
                  <a:t>The reason for gathering around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altLang="zh-CN" dirty="0"/>
                  <a:t>: the high symmetry between multiple dimensions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altLang="zh-CN" dirty="0"/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altLang="zh-CN" dirty="0"/>
                  <a:t>Main idea</a:t>
                </a:r>
              </a:p>
              <a:p>
                <a:pPr lvl="1">
                  <a:buFont typeface="Arial" panose="020B0604020202020204" pitchFamily="34" charset="0"/>
                  <a:buChar char="•"/>
                </a:pPr>
                <a:r>
                  <a:rPr lang="en-US" altLang="zh-CN" dirty="0"/>
                  <a:t>Destroy the inter-dimensional symmetry or </a:t>
                </a:r>
              </a:p>
              <a:p>
                <a:pPr lvl="1">
                  <a:buFont typeface="Arial" panose="020B0604020202020204" pitchFamily="34" charset="0"/>
                  <a:buChar char="•"/>
                </a:pPr>
                <a:r>
                  <a:rPr lang="en-US" altLang="zh-CN" dirty="0"/>
                  <a:t>Avoid the inter-dimensional symmetry</a:t>
                </a: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95400" y="1956034"/>
                <a:ext cx="10163961" cy="3689757"/>
              </a:xfrm>
              <a:blipFill>
                <a:blip r:embed="rId2"/>
                <a:stretch>
                  <a:fillRect l="-540" t="-165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82027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dirty="0"/>
              <a:t>Improvement: Modified Casting-Based Method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1295400" y="1956034"/>
                <a:ext cx="10163961" cy="4260208"/>
              </a:xfrm>
            </p:spPr>
            <p:txBody>
              <a:bodyPr>
                <a:normAutofit/>
              </a:bodyPr>
              <a:lstStyle/>
              <a:p>
                <a:pPr>
                  <a:buFont typeface="Arial" panose="020B0604020202020204" pitchFamily="34" charset="0"/>
                  <a:buChar char="•"/>
                </a:pPr>
                <a:r>
                  <a:rPr lang="en-US" altLang="zh-CN" dirty="0"/>
                  <a:t>“Destroy” method:</a:t>
                </a:r>
              </a:p>
              <a:p>
                <a:pPr lvl="1">
                  <a:buFont typeface="Arial" panose="020B0604020202020204" pitchFamily="34" charset="0"/>
                  <a:buChar char="•"/>
                </a:pPr>
                <a:r>
                  <a:rPr lang="en-US" altLang="zh-CN" dirty="0"/>
                  <a:t>Data is given and unchangeable </a:t>
                </a:r>
              </a:p>
              <a:p>
                <a:pPr marL="274320" lvl="1" indent="0">
                  <a:buNone/>
                </a:pPr>
                <a:r>
                  <a:rPr lang="en-US" altLang="zh-CN" b="1" dirty="0">
                    <a:solidFill>
                      <a:srgbClr val="FF0000"/>
                    </a:solidFill>
                  </a:rPr>
                  <a:t>   </a:t>
                </a:r>
                <a:r>
                  <a:rPr lang="zh-CN" altLang="en-US" b="1" dirty="0">
                    <a:solidFill>
                      <a:srgbClr val="FF0000"/>
                    </a:solidFill>
                  </a:rPr>
                  <a:t>→</a:t>
                </a:r>
                <a:r>
                  <a:rPr lang="en-US" altLang="zh-CN" dirty="0"/>
                  <a:t> destroy inter-dimensional symmetry means shuffle the data order in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−1) </m:t>
                    </m:r>
                  </m:oMath>
                </a14:m>
                <a:r>
                  <a:rPr lang="en-US" altLang="zh-CN" dirty="0"/>
                  <a:t>dimensions</a:t>
                </a:r>
              </a:p>
              <a:p>
                <a:pPr marL="274320" lvl="1" indent="0">
                  <a:buNone/>
                </a:pPr>
                <a:endParaRPr lang="en-US" altLang="zh-CN" dirty="0"/>
              </a:p>
              <a:p>
                <a:pPr lvl="1">
                  <a:buFont typeface="Arial" panose="020B0604020202020204" pitchFamily="34" charset="0"/>
                  <a:buChar char="•"/>
                </a:pPr>
                <a:r>
                  <a:rPr lang="en-US" altLang="zh-CN" dirty="0"/>
                  <a:t>Drawbacks are apparent:</a:t>
                </a:r>
              </a:p>
              <a:p>
                <a:pPr lvl="2">
                  <a:buFont typeface="Arial" panose="020B0604020202020204" pitchFamily="34" charset="0"/>
                  <a:buChar char="•"/>
                </a:pPr>
                <a:r>
                  <a:rPr lang="en-US" altLang="zh-CN" dirty="0"/>
                  <a:t>Also destroy the locality of data distribution -&gt; nonsupport range query</a:t>
                </a:r>
              </a:p>
              <a:p>
                <a:pPr lvl="2">
                  <a:buFont typeface="Arial" panose="020B0604020202020204" pitchFamily="34" charset="0"/>
                  <a:buChar char="•"/>
                </a:pPr>
                <a:r>
                  <a:rPr lang="en-US" altLang="zh-CN" dirty="0"/>
                  <a:t>Require extra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/>
                  <a:t> space for storage of the after-shuffle index</a:t>
                </a:r>
              </a:p>
              <a:p>
                <a:pPr marL="506412" lvl="2" indent="0">
                  <a:buNone/>
                </a:pPr>
                <a:r>
                  <a:rPr lang="en-US" altLang="zh-CN" dirty="0"/>
                  <a:t>   </a:t>
                </a:r>
                <a:r>
                  <a:rPr lang="zh-CN" altLang="en-US" b="1" dirty="0">
                    <a:solidFill>
                      <a:srgbClr val="FF0000"/>
                    </a:solidFill>
                  </a:rPr>
                  <a:t>→ </a:t>
                </a:r>
                <a:r>
                  <a:rPr lang="en-US" altLang="zh-CN" dirty="0"/>
                  <a:t>Since data is massive, this space cost is extremely high</a:t>
                </a:r>
              </a:p>
              <a:p>
                <a:pPr marL="277812" lvl="1" indent="0">
                  <a:buNone/>
                </a:pPr>
                <a:endParaRPr lang="en-US" altLang="zh-CN" dirty="0"/>
              </a:p>
              <a:p>
                <a:pPr marL="392112" indent="-342900">
                  <a:buFont typeface="Arial" panose="020B0604020202020204" pitchFamily="34" charset="0"/>
                  <a:buChar char="•"/>
                </a:pPr>
                <a:r>
                  <a:rPr lang="en-US" altLang="zh-CN" dirty="0"/>
                  <a:t>“Avoid” method is better</a:t>
                </a:r>
              </a:p>
              <a:p>
                <a:pPr marL="506412" lvl="2" indent="0">
                  <a:buNone/>
                </a:pPr>
                <a:endParaRPr lang="en-US" altLang="zh-CN" dirty="0"/>
              </a:p>
              <a:p>
                <a:pPr marL="274320" lvl="1" indent="0">
                  <a:buNone/>
                </a:pPr>
                <a:endParaRPr lang="en-US" altLang="zh-CN" dirty="0"/>
              </a:p>
            </p:txBody>
          </p:sp>
        </mc:Choice>
        <mc:Fallback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95400" y="1956034"/>
                <a:ext cx="10163961" cy="4260208"/>
              </a:xfrm>
              <a:blipFill>
                <a:blip r:embed="rId2"/>
                <a:stretch>
                  <a:fillRect l="-540" t="-143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331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dirty="0"/>
              <a:t>Improvement: Modified Casting-Based Method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1295400" y="1729531"/>
                <a:ext cx="10541466" cy="3261918"/>
              </a:xfrm>
            </p:spPr>
            <p:txBody>
              <a:bodyPr>
                <a:normAutofit/>
              </a:bodyPr>
              <a:lstStyle/>
              <a:p>
                <a:pPr>
                  <a:buFont typeface="Arial" panose="020B0604020202020204" pitchFamily="34" charset="0"/>
                  <a:buChar char="•"/>
                </a:pPr>
                <a:r>
                  <a:rPr lang="en-US" altLang="zh-CN" dirty="0"/>
                  <a:t>“Avoid” method:</a:t>
                </a:r>
              </a:p>
              <a:p>
                <a:pPr lvl="1">
                  <a:buFont typeface="Arial" panose="020B0604020202020204" pitchFamily="34" charset="0"/>
                  <a:buChar char="•"/>
                </a:pPr>
                <a:r>
                  <a:rPr lang="en-US" altLang="zh-CN" dirty="0"/>
                  <a:t>Main idea: Take advantage of the single-dimension-uniformity based on Casting-Based Method</a:t>
                </a:r>
              </a:p>
              <a:p>
                <a:pPr lvl="1">
                  <a:buFont typeface="Arial" panose="020B0604020202020204" pitchFamily="34" charset="0"/>
                  <a:buChar char="•"/>
                </a:pPr>
                <a:r>
                  <a:rPr lang="en-US" altLang="zh-CN" dirty="0"/>
                  <a:t>Single dimension to 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𝒅</m:t>
                    </m:r>
                  </m:oMath>
                </a14:m>
                <a:r>
                  <a:rPr lang="en-US" altLang="zh-CN" dirty="0"/>
                  <a:t> dimension: Binary Translation</a:t>
                </a:r>
              </a:p>
              <a:p>
                <a:pPr lvl="1">
                  <a:buFont typeface="Arial" panose="020B0604020202020204" pitchFamily="34" charset="0"/>
                  <a:buChar char="•"/>
                </a:pPr>
                <a:r>
                  <a:rPr lang="en-US" altLang="zh-CN" dirty="0"/>
                  <a:t>Internal Rationale:</a:t>
                </a:r>
              </a:p>
              <a:p>
                <a:pPr marL="506412" lvl="2" indent="0">
                  <a:buNone/>
                </a:pPr>
                <a:r>
                  <a:rPr lang="en-US" altLang="zh-CN" sz="1800" dirty="0"/>
                  <a:t>If data have reached a good uniformity (single dimension by CBM), then the distribution on every bit of a binary is uniform.</a:t>
                </a:r>
              </a:p>
              <a:p>
                <a:pPr lvl="1">
                  <a:buFont typeface="Arial" panose="020B0604020202020204" pitchFamily="34" charset="0"/>
                  <a:buChar char="•"/>
                </a:pPr>
                <a:r>
                  <a:rPr lang="en-US" altLang="zh-CN" dirty="0"/>
                  <a:t>One way of implementation (say the data is three-dimensional)</a:t>
                </a:r>
              </a:p>
              <a:p>
                <a:pPr marL="274320" lvl="1" indent="0">
                  <a:buNone/>
                </a:pPr>
                <a:r>
                  <a:rPr lang="en-US" altLang="zh-CN" dirty="0"/>
                  <a:t>   499.2345 -&gt; 111110011.001111000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altLang="zh-CN" dirty="0"/>
              </a:p>
              <a:p>
                <a:pPr marL="506412" lvl="2" indent="0">
                  <a:buNone/>
                </a:pPr>
                <a:endParaRPr lang="en-US" altLang="zh-CN" dirty="0"/>
              </a:p>
              <a:p>
                <a:pPr marL="274320" lvl="1" indent="0">
                  <a:buNone/>
                </a:pPr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95400" y="1729531"/>
                <a:ext cx="10541466" cy="3261918"/>
              </a:xfrm>
              <a:blipFill>
                <a:blip r:embed="rId2"/>
                <a:stretch>
                  <a:fillRect l="-521" t="-1869" r="-1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: 圆角 3">
            <a:extLst>
              <a:ext uri="{FF2B5EF4-FFF2-40B4-BE49-F238E27FC236}">
                <a16:creationId xmlns:a16="http://schemas.microsoft.com/office/drawing/2014/main" id="{312E0008-5E6B-4683-8FC6-7BB9E4FD9DF4}"/>
              </a:ext>
            </a:extLst>
          </p:cNvPr>
          <p:cNvSpPr/>
          <p:nvPr/>
        </p:nvSpPr>
        <p:spPr>
          <a:xfrm>
            <a:off x="4741178" y="4790113"/>
            <a:ext cx="2709644" cy="402672"/>
          </a:xfrm>
          <a:prstGeom prst="round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111110011.001111000</a:t>
            </a:r>
            <a:endParaRPr lang="zh-CN" altLang="en-US" dirty="0"/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D89DAECF-B6FE-482F-9961-0A6CF8D9F9CB}"/>
              </a:ext>
            </a:extLst>
          </p:cNvPr>
          <p:cNvCxnSpPr/>
          <p:nvPr/>
        </p:nvCxnSpPr>
        <p:spPr>
          <a:xfrm>
            <a:off x="5327009" y="4790113"/>
            <a:ext cx="0" cy="402672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725E70D1-D8FD-4ABE-9D61-A2689A6A5D5E}"/>
              </a:ext>
            </a:extLst>
          </p:cNvPr>
          <p:cNvCxnSpPr/>
          <p:nvPr/>
        </p:nvCxnSpPr>
        <p:spPr>
          <a:xfrm>
            <a:off x="5689134" y="4808289"/>
            <a:ext cx="0" cy="402672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7FD2C88F-3047-4F50-B2D3-BCB192E277B3}"/>
              </a:ext>
            </a:extLst>
          </p:cNvPr>
          <p:cNvCxnSpPr/>
          <p:nvPr/>
        </p:nvCxnSpPr>
        <p:spPr>
          <a:xfrm>
            <a:off x="6042870" y="4792909"/>
            <a:ext cx="0" cy="402672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55349781-7FD3-411C-A630-6C1CBD2F65E4}"/>
              </a:ext>
            </a:extLst>
          </p:cNvPr>
          <p:cNvCxnSpPr/>
          <p:nvPr/>
        </p:nvCxnSpPr>
        <p:spPr>
          <a:xfrm>
            <a:off x="6487487" y="4784520"/>
            <a:ext cx="0" cy="402672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3B5E41B1-5988-4114-8C2D-07942CBEC2DC}"/>
              </a:ext>
            </a:extLst>
          </p:cNvPr>
          <p:cNvCxnSpPr/>
          <p:nvPr/>
        </p:nvCxnSpPr>
        <p:spPr>
          <a:xfrm>
            <a:off x="6816056" y="4794307"/>
            <a:ext cx="0" cy="402672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992E4D3E-29AA-4237-955D-EA7FB3FEE790}"/>
              </a:ext>
            </a:extLst>
          </p:cNvPr>
          <p:cNvCxnSpPr/>
          <p:nvPr/>
        </p:nvCxnSpPr>
        <p:spPr>
          <a:xfrm flipH="1">
            <a:off x="3565321" y="5050172"/>
            <a:ext cx="1468073" cy="5033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CB9E231C-FA3F-4CFA-8255-694DEE5684D0}"/>
              </a:ext>
            </a:extLst>
          </p:cNvPr>
          <p:cNvCxnSpPr>
            <a:cxnSpLocks/>
          </p:cNvCxnSpPr>
          <p:nvPr/>
        </p:nvCxnSpPr>
        <p:spPr>
          <a:xfrm flipH="1">
            <a:off x="3565321" y="5050172"/>
            <a:ext cx="1837189" cy="5033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F6EBE21F-C7D6-4266-A2FA-FDACDD3C4926}"/>
              </a:ext>
            </a:extLst>
          </p:cNvPr>
          <p:cNvCxnSpPr>
            <a:cxnSpLocks/>
          </p:cNvCxnSpPr>
          <p:nvPr/>
        </p:nvCxnSpPr>
        <p:spPr>
          <a:xfrm flipH="1">
            <a:off x="3565321" y="5050172"/>
            <a:ext cx="2197917" cy="5033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00C657C5-68C2-4CFE-B722-CE6B5069A557}"/>
              </a:ext>
            </a:extLst>
          </p:cNvPr>
          <p:cNvCxnSpPr>
            <a:cxnSpLocks/>
          </p:cNvCxnSpPr>
          <p:nvPr/>
        </p:nvCxnSpPr>
        <p:spPr>
          <a:xfrm flipH="1">
            <a:off x="3565321" y="5050172"/>
            <a:ext cx="2617365" cy="5033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81A6748C-3E4A-4552-881A-55701A16175D}"/>
              </a:ext>
            </a:extLst>
          </p:cNvPr>
          <p:cNvCxnSpPr>
            <a:cxnSpLocks/>
          </p:cNvCxnSpPr>
          <p:nvPr/>
        </p:nvCxnSpPr>
        <p:spPr>
          <a:xfrm flipH="1">
            <a:off x="3565321" y="5050172"/>
            <a:ext cx="2994871" cy="5033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C8AAB06A-4539-42D0-AEEE-F6227102E280}"/>
              </a:ext>
            </a:extLst>
          </p:cNvPr>
          <p:cNvCxnSpPr>
            <a:cxnSpLocks/>
          </p:cNvCxnSpPr>
          <p:nvPr/>
        </p:nvCxnSpPr>
        <p:spPr>
          <a:xfrm flipH="1">
            <a:off x="3565321" y="5050172"/>
            <a:ext cx="3322041" cy="5033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>
            <a:extLst>
              <a:ext uri="{FF2B5EF4-FFF2-40B4-BE49-F238E27FC236}">
                <a16:creationId xmlns:a16="http://schemas.microsoft.com/office/drawing/2014/main" id="{EE7D2474-A379-4535-8CD4-8BDF6B3A8368}"/>
              </a:ext>
            </a:extLst>
          </p:cNvPr>
          <p:cNvSpPr txBox="1"/>
          <p:nvPr/>
        </p:nvSpPr>
        <p:spPr>
          <a:xfrm>
            <a:off x="3162650" y="5612235"/>
            <a:ext cx="780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Poor Richard" panose="02080502050505020702" pitchFamily="18" charset="0"/>
              </a:rPr>
              <a:t>110.010</a:t>
            </a:r>
            <a:endParaRPr lang="zh-CN" altLang="en-US" dirty="0">
              <a:latin typeface="Poor Richard" panose="02080502050505020702" pitchFamily="18" charset="0"/>
            </a:endParaRPr>
          </a:p>
        </p:txBody>
      </p: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9A43131F-92F3-4940-ACB9-9BE3A7B62275}"/>
              </a:ext>
            </a:extLst>
          </p:cNvPr>
          <p:cNvCxnSpPr>
            <a:cxnSpLocks/>
          </p:cNvCxnSpPr>
          <p:nvPr/>
        </p:nvCxnSpPr>
        <p:spPr>
          <a:xfrm>
            <a:off x="5185794" y="5050172"/>
            <a:ext cx="802547" cy="6543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BCF7E46A-12A2-42D6-8651-5295B03A7564}"/>
              </a:ext>
            </a:extLst>
          </p:cNvPr>
          <p:cNvCxnSpPr>
            <a:cxnSpLocks/>
          </p:cNvCxnSpPr>
          <p:nvPr/>
        </p:nvCxnSpPr>
        <p:spPr>
          <a:xfrm>
            <a:off x="5478011" y="5050172"/>
            <a:ext cx="510330" cy="6543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B0DB2031-8CCD-4C05-A079-D209B60822CB}"/>
              </a:ext>
            </a:extLst>
          </p:cNvPr>
          <p:cNvCxnSpPr>
            <a:cxnSpLocks/>
          </p:cNvCxnSpPr>
          <p:nvPr/>
        </p:nvCxnSpPr>
        <p:spPr>
          <a:xfrm>
            <a:off x="5889072" y="5066950"/>
            <a:ext cx="85289" cy="6543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771C2A27-BC7F-425B-92CB-C354B34CA158}"/>
              </a:ext>
            </a:extLst>
          </p:cNvPr>
          <p:cNvCxnSpPr>
            <a:cxnSpLocks/>
          </p:cNvCxnSpPr>
          <p:nvPr/>
        </p:nvCxnSpPr>
        <p:spPr>
          <a:xfrm flipH="1">
            <a:off x="5968767" y="5066950"/>
            <a:ext cx="307596" cy="6375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箭头连接符 41">
            <a:extLst>
              <a:ext uri="{FF2B5EF4-FFF2-40B4-BE49-F238E27FC236}">
                <a16:creationId xmlns:a16="http://schemas.microsoft.com/office/drawing/2014/main" id="{BDD45F10-044C-4226-BFC2-9310C1050FDF}"/>
              </a:ext>
            </a:extLst>
          </p:cNvPr>
          <p:cNvCxnSpPr>
            <a:cxnSpLocks/>
          </p:cNvCxnSpPr>
          <p:nvPr/>
        </p:nvCxnSpPr>
        <p:spPr>
          <a:xfrm flipH="1">
            <a:off x="5975759" y="5058561"/>
            <a:ext cx="664128" cy="6459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箭头连接符 44">
            <a:extLst>
              <a:ext uri="{FF2B5EF4-FFF2-40B4-BE49-F238E27FC236}">
                <a16:creationId xmlns:a16="http://schemas.microsoft.com/office/drawing/2014/main" id="{4DE002AB-F981-47BE-B29C-ECF2BBA133B2}"/>
              </a:ext>
            </a:extLst>
          </p:cNvPr>
          <p:cNvCxnSpPr>
            <a:cxnSpLocks/>
          </p:cNvCxnSpPr>
          <p:nvPr/>
        </p:nvCxnSpPr>
        <p:spPr>
          <a:xfrm flipH="1">
            <a:off x="5975759" y="5066950"/>
            <a:ext cx="1003882" cy="6375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文本框 47">
            <a:extLst>
              <a:ext uri="{FF2B5EF4-FFF2-40B4-BE49-F238E27FC236}">
                <a16:creationId xmlns:a16="http://schemas.microsoft.com/office/drawing/2014/main" id="{9CCF2FD1-F8FB-40D8-86A3-FAAF099A1DF7}"/>
              </a:ext>
            </a:extLst>
          </p:cNvPr>
          <p:cNvSpPr txBox="1"/>
          <p:nvPr/>
        </p:nvSpPr>
        <p:spPr>
          <a:xfrm>
            <a:off x="5605245" y="5629013"/>
            <a:ext cx="780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Poor Richard" panose="02080502050505020702" pitchFamily="18" charset="0"/>
              </a:rPr>
              <a:t>111.010</a:t>
            </a:r>
            <a:endParaRPr lang="zh-CN" altLang="en-US" dirty="0">
              <a:latin typeface="Poor Richard" panose="02080502050505020702" pitchFamily="18" charset="0"/>
            </a:endParaRPr>
          </a:p>
        </p:txBody>
      </p:sp>
      <p:cxnSp>
        <p:nvCxnSpPr>
          <p:cNvPr id="50" name="直接箭头连接符 49">
            <a:extLst>
              <a:ext uri="{FF2B5EF4-FFF2-40B4-BE49-F238E27FC236}">
                <a16:creationId xmlns:a16="http://schemas.microsoft.com/office/drawing/2014/main" id="{1AE59F15-E124-4916-8A51-EBBC51C3AA7F}"/>
              </a:ext>
            </a:extLst>
          </p:cNvPr>
          <p:cNvCxnSpPr>
            <a:cxnSpLocks/>
          </p:cNvCxnSpPr>
          <p:nvPr/>
        </p:nvCxnSpPr>
        <p:spPr>
          <a:xfrm>
            <a:off x="5281569" y="5041783"/>
            <a:ext cx="2788640" cy="5117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箭头连接符 53">
            <a:extLst>
              <a:ext uri="{FF2B5EF4-FFF2-40B4-BE49-F238E27FC236}">
                <a16:creationId xmlns:a16="http://schemas.microsoft.com/office/drawing/2014/main" id="{504A369E-185C-458E-A578-278154753E05}"/>
              </a:ext>
            </a:extLst>
          </p:cNvPr>
          <p:cNvCxnSpPr>
            <a:cxnSpLocks/>
          </p:cNvCxnSpPr>
          <p:nvPr/>
        </p:nvCxnSpPr>
        <p:spPr>
          <a:xfrm>
            <a:off x="5619225" y="5041783"/>
            <a:ext cx="2428615" cy="5117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箭头连接符 56">
            <a:extLst>
              <a:ext uri="{FF2B5EF4-FFF2-40B4-BE49-F238E27FC236}">
                <a16:creationId xmlns:a16="http://schemas.microsoft.com/office/drawing/2014/main" id="{E6291755-28DD-4B5A-AEFB-7939DBA9A53C}"/>
              </a:ext>
            </a:extLst>
          </p:cNvPr>
          <p:cNvCxnSpPr>
            <a:cxnSpLocks/>
          </p:cNvCxnSpPr>
          <p:nvPr/>
        </p:nvCxnSpPr>
        <p:spPr>
          <a:xfrm>
            <a:off x="5995333" y="5041783"/>
            <a:ext cx="2059499" cy="5117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箭头连接符 59">
            <a:extLst>
              <a:ext uri="{FF2B5EF4-FFF2-40B4-BE49-F238E27FC236}">
                <a16:creationId xmlns:a16="http://schemas.microsoft.com/office/drawing/2014/main" id="{DA52D35E-CED3-48D4-A00A-41CC863C39D2}"/>
              </a:ext>
            </a:extLst>
          </p:cNvPr>
          <p:cNvCxnSpPr>
            <a:cxnSpLocks/>
          </p:cNvCxnSpPr>
          <p:nvPr/>
        </p:nvCxnSpPr>
        <p:spPr>
          <a:xfrm>
            <a:off x="6437851" y="5033394"/>
            <a:ext cx="1616981" cy="5201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箭头连接符 62">
            <a:extLst>
              <a:ext uri="{FF2B5EF4-FFF2-40B4-BE49-F238E27FC236}">
                <a16:creationId xmlns:a16="http://schemas.microsoft.com/office/drawing/2014/main" id="{4B6496A8-6F78-4FF8-A97F-F884754D599B}"/>
              </a:ext>
            </a:extLst>
          </p:cNvPr>
          <p:cNvCxnSpPr>
            <a:cxnSpLocks/>
          </p:cNvCxnSpPr>
          <p:nvPr/>
        </p:nvCxnSpPr>
        <p:spPr>
          <a:xfrm>
            <a:off x="6756634" y="5050172"/>
            <a:ext cx="1298198" cy="5033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箭头连接符 65">
            <a:extLst>
              <a:ext uri="{FF2B5EF4-FFF2-40B4-BE49-F238E27FC236}">
                <a16:creationId xmlns:a16="http://schemas.microsoft.com/office/drawing/2014/main" id="{658CCB0C-250B-46EA-988D-F3861C849B77}"/>
              </a:ext>
            </a:extLst>
          </p:cNvPr>
          <p:cNvCxnSpPr>
            <a:cxnSpLocks/>
          </p:cNvCxnSpPr>
          <p:nvPr/>
        </p:nvCxnSpPr>
        <p:spPr>
          <a:xfrm>
            <a:off x="7135537" y="5066950"/>
            <a:ext cx="919295" cy="4865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文本框 68">
            <a:extLst>
              <a:ext uri="{FF2B5EF4-FFF2-40B4-BE49-F238E27FC236}">
                <a16:creationId xmlns:a16="http://schemas.microsoft.com/office/drawing/2014/main" id="{7D883DC6-C3CF-4952-BFBF-41AB38E771CF}"/>
              </a:ext>
            </a:extLst>
          </p:cNvPr>
          <p:cNvSpPr txBox="1"/>
          <p:nvPr/>
        </p:nvSpPr>
        <p:spPr>
          <a:xfrm>
            <a:off x="7664744" y="5570290"/>
            <a:ext cx="780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Poor Richard" panose="02080502050505020702" pitchFamily="18" charset="0"/>
              </a:rPr>
              <a:t>101.110</a:t>
            </a:r>
            <a:endParaRPr lang="zh-CN" altLang="en-US" dirty="0">
              <a:latin typeface="Poor Richard" panose="02080502050505020702" pitchFamily="18" charset="0"/>
            </a:endParaRPr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739C6F97-0B28-432E-A27F-BF93FF32B26F}"/>
              </a:ext>
            </a:extLst>
          </p:cNvPr>
          <p:cNvSpPr txBox="1"/>
          <p:nvPr/>
        </p:nvSpPr>
        <p:spPr>
          <a:xfrm>
            <a:off x="8848288" y="4771828"/>
            <a:ext cx="29039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Poor Richard" panose="02080502050505020702" pitchFamily="18" charset="0"/>
              </a:rPr>
              <a:t>(110.010,</a:t>
            </a:r>
            <a:r>
              <a:rPr lang="zh-CN" altLang="en-US" dirty="0">
                <a:latin typeface="Poor Richard" panose="02080502050505020702" pitchFamily="18" charset="0"/>
              </a:rPr>
              <a:t> </a:t>
            </a:r>
            <a:r>
              <a:rPr lang="en-US" altLang="zh-CN" dirty="0">
                <a:latin typeface="Poor Richard" panose="02080502050505020702" pitchFamily="18" charset="0"/>
              </a:rPr>
              <a:t>111.010,</a:t>
            </a:r>
            <a:r>
              <a:rPr lang="zh-CN" altLang="en-US" dirty="0">
                <a:latin typeface="Poor Richard" panose="02080502050505020702" pitchFamily="18" charset="0"/>
              </a:rPr>
              <a:t> </a:t>
            </a:r>
            <a:r>
              <a:rPr lang="en-US" altLang="zh-CN" dirty="0">
                <a:latin typeface="Poor Richard" panose="02080502050505020702" pitchFamily="18" charset="0"/>
              </a:rPr>
              <a:t>101.110) * Scale</a:t>
            </a:r>
          </a:p>
          <a:p>
            <a:endParaRPr lang="en-US" altLang="zh-CN" dirty="0">
              <a:latin typeface="Poor Richard" panose="02080502050505020702" pitchFamily="18" charset="0"/>
            </a:endParaRPr>
          </a:p>
          <a:p>
            <a:pPr algn="ctr"/>
            <a:r>
              <a:rPr lang="en-US" altLang="zh-CN" dirty="0">
                <a:latin typeface="Poor Richard" panose="02080502050505020702" pitchFamily="18" charset="0"/>
              </a:rPr>
              <a:t>(400, 464, 368)</a:t>
            </a:r>
            <a:endParaRPr lang="zh-CN" altLang="en-US" dirty="0">
              <a:latin typeface="Poor Richard" panose="02080502050505020702" pitchFamily="18" charset="0"/>
            </a:endParaRPr>
          </a:p>
        </p:txBody>
      </p:sp>
      <p:sp>
        <p:nvSpPr>
          <p:cNvPr id="71" name="箭头: 下 70">
            <a:extLst>
              <a:ext uri="{FF2B5EF4-FFF2-40B4-BE49-F238E27FC236}">
                <a16:creationId xmlns:a16="http://schemas.microsoft.com/office/drawing/2014/main" id="{35FD8BA9-63CC-41FC-A7BF-E768A6E64464}"/>
              </a:ext>
            </a:extLst>
          </p:cNvPr>
          <p:cNvSpPr/>
          <p:nvPr/>
        </p:nvSpPr>
        <p:spPr>
          <a:xfrm>
            <a:off x="10225480" y="5153636"/>
            <a:ext cx="92279" cy="198540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7504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dirty="0"/>
              <a:t>Improvement: Modified Casting-Based Method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1295400" y="1729531"/>
                <a:ext cx="8351939" cy="4117596"/>
              </a:xfrm>
            </p:spPr>
            <p:txBody>
              <a:bodyPr>
                <a:normAutofit/>
              </a:bodyPr>
              <a:lstStyle/>
              <a:p>
                <a:pPr>
                  <a:buFont typeface="Arial" panose="020B0604020202020204" pitchFamily="34" charset="0"/>
                  <a:buChar char="•"/>
                </a:pPr>
                <a:r>
                  <a:rPr lang="en-US" altLang="zh-CN" dirty="0"/>
                  <a:t>Avoid” method:</a:t>
                </a:r>
              </a:p>
              <a:p>
                <a:pPr lvl="1">
                  <a:buFont typeface="Arial" panose="020B0604020202020204" pitchFamily="34" charset="0"/>
                  <a:buChar char="•"/>
                </a:pPr>
                <a:r>
                  <a:rPr lang="en-US" altLang="zh-CN" sz="1600" dirty="0"/>
                  <a:t>Which dimension should we choose?</a:t>
                </a:r>
              </a:p>
              <a:p>
                <a:pPr lvl="1">
                  <a:buFont typeface="Arial" panose="020B0604020202020204" pitchFamily="34" charset="0"/>
                  <a:buChar char="•"/>
                </a:pPr>
                <a:r>
                  <a:rPr lang="en-US" altLang="zh-CN" sz="1600" dirty="0"/>
                  <a:t>Define Relative Uniformity for single dimension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𝑅𝑈</m:t>
                          </m:r>
                        </m:e>
                        <m: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𝑆𝑙𝑜𝑝𝑒</m:t>
                              </m:r>
                            </m:e>
                            <m:sub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altLang="zh-CN" sz="1800" dirty="0"/>
              </a:p>
              <a:p>
                <a:pPr marL="228600" lvl="1" indent="0">
                  <a:buNone/>
                </a:pPr>
                <a:r>
                  <a:rPr lang="en-US" altLang="zh-CN" sz="1600" b="0" i="0" dirty="0">
                    <a:latin typeface="+mj-lt"/>
                  </a:rPr>
                  <a:t>   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 dirty="0" smtClean="0">
                            <a:latin typeface="Cambria Math" panose="02040503050406030204" pitchFamily="18" charset="0"/>
                          </a:rPr>
                          <m:t>𝑆𝑙𝑜𝑝𝑒</m:t>
                        </m:r>
                      </m:e>
                      <m:sub>
                        <m:r>
                          <a:rPr lang="en-US" altLang="zh-CN" sz="1600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CN" sz="1600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1600" b="0" i="0" dirty="0">
                    <a:latin typeface="+mj-lt"/>
                  </a:rPr>
                  <a:t>represents the slope of </a:t>
                </a:r>
                <a14:m>
                  <m:oMath xmlns:m="http://schemas.openxmlformats.org/officeDocument/2006/math">
                    <m:r>
                      <a:rPr lang="en-US" altLang="zh-CN" sz="1600" b="1" i="1" dirty="0" smtClean="0">
                        <a:latin typeface="Cambria Math" panose="02040503050406030204" pitchFamily="18" charset="0"/>
                      </a:rPr>
                      <m:t>𝒋</m:t>
                    </m:r>
                  </m:oMath>
                </a14:m>
                <a:r>
                  <a:rPr lang="en-US" altLang="zh-CN" sz="1600" b="0" i="0" dirty="0" err="1">
                    <a:latin typeface="+mj-lt"/>
                  </a:rPr>
                  <a:t>th</a:t>
                </a:r>
                <a:r>
                  <a:rPr lang="en-US" altLang="zh-CN" sz="1600" b="0" i="0" dirty="0">
                    <a:latin typeface="+mj-lt"/>
                  </a:rPr>
                  <a:t> bucket’s line segment in dimension </a:t>
                </a:r>
                <a14:m>
                  <m:oMath xmlns:m="http://schemas.openxmlformats.org/officeDocument/2006/math">
                    <m:r>
                      <a:rPr lang="en-US" altLang="zh-CN" sz="1600" b="1" i="1" dirty="0" smtClean="0">
                        <a:latin typeface="Cambria Math" panose="02040503050406030204" pitchFamily="18" charset="0"/>
                      </a:rPr>
                      <m:t>𝒊</m:t>
                    </m:r>
                  </m:oMath>
                </a14:m>
                <a:r>
                  <a:rPr lang="en-US" altLang="zh-CN" sz="1600" b="0" i="0" dirty="0">
                    <a:latin typeface="+mj-lt"/>
                  </a:rPr>
                  <a:t> </a:t>
                </a:r>
              </a:p>
              <a:p>
                <a:pPr marL="571500" lvl="1" indent="-342900">
                  <a:buFont typeface="Arial" panose="020B0604020202020204" pitchFamily="34" charset="0"/>
                  <a:buChar char="•"/>
                </a:pPr>
                <a:r>
                  <a:rPr lang="en-US" altLang="zh-CN" sz="1600" dirty="0">
                    <a:latin typeface="+mj-lt"/>
                  </a:rPr>
                  <a:t>The larger value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 dirty="0" smtClean="0">
                            <a:latin typeface="Cambria Math" panose="02040503050406030204" pitchFamily="18" charset="0"/>
                          </a:rPr>
                          <m:t>𝑅𝑈</m:t>
                        </m:r>
                      </m:e>
                      <m:sub>
                        <m:r>
                          <a:rPr lang="en-US" altLang="zh-CN" sz="16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sz="1600" dirty="0"/>
                  <a:t> is, the more uniform is the </a:t>
                </a:r>
                <a14:m>
                  <m:oMath xmlns:m="http://schemas.openxmlformats.org/officeDocument/2006/math">
                    <m:r>
                      <a:rPr lang="en-US" altLang="zh-CN" sz="1600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zh-CN" sz="1600" dirty="0" err="1"/>
                  <a:t>th</a:t>
                </a:r>
                <a:r>
                  <a:rPr lang="en-US" altLang="zh-CN" sz="1600" dirty="0"/>
                  <a:t> dimension</a:t>
                </a:r>
              </a:p>
              <a:p>
                <a:pPr marL="800100" lvl="2" indent="-342900">
                  <a:buFont typeface="Arial" panose="020B0604020202020204" pitchFamily="34" charset="0"/>
                  <a:buChar char="•"/>
                </a:pPr>
                <a:r>
                  <a:rPr lang="en-US" altLang="zh-CN" sz="1400" dirty="0"/>
                  <a:t>Proof by induction. Here we show the case with two buckets.</a:t>
                </a:r>
              </a:p>
              <a:p>
                <a:pPr marL="800100" lvl="2" indent="-342900">
                  <a:buFont typeface="Arial" panose="020B0604020202020204" pitchFamily="34" charset="0"/>
                  <a:buChar char="•"/>
                </a:pPr>
                <a:r>
                  <a:rPr lang="en-US" altLang="zh-CN" sz="1400" dirty="0"/>
                  <a:t>The proportion of the points in the 1</a:t>
                </a:r>
                <a:r>
                  <a:rPr lang="en-US" altLang="zh-CN" sz="1400" baseline="30000" dirty="0"/>
                  <a:t>st</a:t>
                </a:r>
                <a:r>
                  <a:rPr lang="en-US" altLang="zh-CN" sz="1400" dirty="0"/>
                  <a:t> and 2</a:t>
                </a:r>
                <a:r>
                  <a:rPr lang="en-US" altLang="zh-CN" sz="1400" baseline="30000" dirty="0"/>
                  <a:t>nd</a:t>
                </a:r>
                <a:r>
                  <a:rPr lang="en-US" altLang="zh-CN" sz="1400" dirty="0"/>
                  <a:t> bucket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i="1" dirty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sz="14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14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i="1" dirty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sz="1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altLang="zh-CN" sz="1400" dirty="0"/>
              </a:p>
              <a:p>
                <a:pPr marL="457200" lvl="2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1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140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140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altLang="zh-CN" sz="1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400" i="1" dirty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sz="1400" i="1" dirty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sz="1400" b="0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sz="1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400" i="1" dirty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sz="1400" i="1" dirty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zh-CN" altLang="en-US" sz="1400" i="1" dirty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zh-CN" altLang="en-US" sz="1400" i="1" dirty="0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altLang="zh-CN" sz="14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i="1" dirty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1400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14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altLang="zh-CN" sz="14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i="1" dirty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1400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func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140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altLang="zh-CN" sz="1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400" i="1" dirty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sz="1400" i="1" dirty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zh-CN" altLang="en-US" sz="1400" i="1" dirty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zh-CN" altLang="en-US" sz="1400" i="1" dirty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altLang="zh-CN" sz="14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i="1" dirty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1400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1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(1−</m:t>
                          </m:r>
                          <m:sSub>
                            <m:sSubPr>
                              <m:ctrlPr>
                                <a:rPr lang="en-US" altLang="zh-CN" sz="14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i="1" dirty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1400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1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altLang="zh-CN" sz="1400" dirty="0"/>
              </a:p>
              <a:p>
                <a:pPr marL="742950" lvl="2" indent="-285750">
                  <a:buFont typeface="Arial" panose="020B0604020202020204" pitchFamily="34" charset="0"/>
                  <a:buChar char="•"/>
                </a:pPr>
                <a:r>
                  <a:rPr lang="en-US" altLang="zh-CN" sz="1400" dirty="0"/>
                  <a:t>Clearly,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i="1" dirty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sz="14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1400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1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i="1" dirty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sz="1400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1400" dirty="0"/>
                  <a:t>the object reaches maximum, and that’s when all the buckets share the same number of points, which means the best uniformity.</a:t>
                </a:r>
              </a:p>
              <a:p>
                <a:pPr marL="571500" lvl="1" indent="-342900">
                  <a:buFont typeface="Arial" panose="020B0604020202020204" pitchFamily="34" charset="0"/>
                  <a:buChar char="•"/>
                </a:pPr>
                <a:endParaRPr lang="en-US" altLang="zh-CN" dirty="0"/>
              </a:p>
              <a:p>
                <a:pPr marL="274320" lvl="1" indent="0">
                  <a:buNone/>
                </a:pPr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95400" y="1729531"/>
                <a:ext cx="8351939" cy="4117596"/>
              </a:xfrm>
              <a:blipFill>
                <a:blip r:embed="rId2"/>
                <a:stretch>
                  <a:fillRect l="-657" t="-14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95289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dirty="0"/>
              <a:t>Improvement: Modified Casting-Based Method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1295400" y="1729531"/>
                <a:ext cx="8351939" cy="4117596"/>
              </a:xfrm>
            </p:spPr>
            <p:txBody>
              <a:bodyPr>
                <a:normAutofit/>
              </a:bodyPr>
              <a:lstStyle/>
              <a:p>
                <a:pPr>
                  <a:buFont typeface="Arial" panose="020B0604020202020204" pitchFamily="34" charset="0"/>
                  <a:buChar char="•"/>
                </a:pPr>
                <a:r>
                  <a:rPr lang="en-US" altLang="zh-CN" sz="2400" dirty="0"/>
                  <a:t>Analysis</a:t>
                </a:r>
              </a:p>
              <a:p>
                <a:pPr lvl="2">
                  <a:buFont typeface="Arial" panose="020B0604020202020204" pitchFamily="34" charset="0"/>
                  <a:buChar char="•"/>
                </a:pPr>
                <a:r>
                  <a:rPr lang="en-US" altLang="zh-CN" sz="2000" dirty="0"/>
                  <a:t>Time complexity: </a:t>
                </a:r>
              </a:p>
              <a:p>
                <a:pPr lvl="3">
                  <a:buFont typeface="Arial" panose="020B0604020202020204" pitchFamily="34" charset="0"/>
                  <a:buChar char="•"/>
                </a:pPr>
                <a:r>
                  <a:rPr lang="en-US" altLang="zh-CN" sz="1800" dirty="0"/>
                  <a:t>CBM: </a:t>
                </a:r>
                <a14:m>
                  <m:oMath xmlns:m="http://schemas.openxmlformats.org/officeDocument/2006/math"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1800" dirty="0"/>
              </a:p>
              <a:p>
                <a:pPr lvl="3">
                  <a:buFont typeface="Arial" panose="020B0604020202020204" pitchFamily="34" charset="0"/>
                  <a:buChar char="•"/>
                </a:pPr>
                <a:r>
                  <a:rPr lang="en-US" altLang="zh-CN" sz="1800" dirty="0"/>
                  <a:t>Binary Translation: </a:t>
                </a:r>
                <a14:m>
                  <m:oMath xmlns:m="http://schemas.openxmlformats.org/officeDocument/2006/math"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𝑐𝑜𝑛𝑠𝑡𝑎𝑛𝑡</m:t>
                    </m:r>
                  </m:oMath>
                </a14:m>
                <a:r>
                  <a:rPr lang="en-US" altLang="zh-CN" sz="1800" dirty="0"/>
                  <a:t>, because the scale of data is very limited.</a:t>
                </a:r>
              </a:p>
              <a:p>
                <a:pPr lvl="3">
                  <a:buFont typeface="Arial" panose="020B0604020202020204" pitchFamily="34" charset="0"/>
                  <a:buChar char="•"/>
                </a:pPr>
                <a:r>
                  <a:rPr lang="en-US" altLang="zh-CN" sz="1800" dirty="0"/>
                  <a:t>MCSM: CBM*Binary Translation = still </a:t>
                </a:r>
                <a14:m>
                  <m:oMath xmlns:m="http://schemas.openxmlformats.org/officeDocument/2006/math"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1800" dirty="0"/>
              </a:p>
              <a:p>
                <a:pPr lvl="3">
                  <a:buFont typeface="Arial" panose="020B0604020202020204" pitchFamily="34" charset="0"/>
                  <a:buChar char="•"/>
                </a:pPr>
                <a:r>
                  <a:rPr lang="en-US" altLang="zh-CN" sz="1800" dirty="0"/>
                  <a:t>Query: </a:t>
                </a:r>
                <a14:m>
                  <m:oMath xmlns:m="http://schemas.openxmlformats.org/officeDocument/2006/math"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(1)</m:t>
                    </m:r>
                  </m:oMath>
                </a14:m>
                <a:r>
                  <a:rPr lang="en-US" altLang="zh-CN" sz="1800" dirty="0"/>
                  <a:t>, calculate the CBM mapping value then do the binary translation</a:t>
                </a:r>
              </a:p>
              <a:p>
                <a:pPr lvl="3">
                  <a:buFont typeface="Arial" panose="020B0604020202020204" pitchFamily="34" charset="0"/>
                  <a:buChar char="•"/>
                </a:pPr>
                <a:endParaRPr lang="en-US" altLang="zh-CN" sz="1600" dirty="0"/>
              </a:p>
              <a:p>
                <a:pPr lvl="2">
                  <a:buFont typeface="Arial" panose="020B0604020202020204" pitchFamily="34" charset="0"/>
                  <a:buChar char="•"/>
                </a:pPr>
                <a:r>
                  <a:rPr lang="en-US" altLang="zh-CN" sz="2000" dirty="0"/>
                  <a:t>Space complexity (storage perspective)</a:t>
                </a:r>
              </a:p>
              <a:p>
                <a:pPr lvl="3">
                  <a:buFont typeface="Arial" panose="020B0604020202020204" pitchFamily="34" charset="0"/>
                  <a:buChar char="•"/>
                </a:pPr>
                <a:r>
                  <a:rPr lang="en-US" altLang="zh-CN" sz="1800" dirty="0"/>
                  <a:t>Bucket structure: </a:t>
                </a:r>
                <a14:m>
                  <m:oMath xmlns:m="http://schemas.openxmlformats.org/officeDocument/2006/math"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𝑐𝑜𝑛𝑠𝑡𝑎𝑛𝑡</m:t>
                    </m:r>
                  </m:oMath>
                </a14:m>
                <a:r>
                  <a:rPr lang="en-US" altLang="zh-CN" sz="1800" dirty="0"/>
                  <a:t>, because the number of buckets is constant.</a:t>
                </a:r>
              </a:p>
              <a:p>
                <a:pPr lvl="3">
                  <a:buFont typeface="Arial" panose="020B0604020202020204" pitchFamily="34" charset="0"/>
                  <a:buChar char="•"/>
                </a:pPr>
                <a:r>
                  <a:rPr lang="en-US" altLang="zh-CN" sz="1800" dirty="0"/>
                  <a:t>Bucket structure only includes the lower bound, higher bound and the slope, assisting to calculate the mapping value when querying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altLang="zh-CN" dirty="0"/>
              </a:p>
              <a:p>
                <a:pPr marL="506412" lvl="2" indent="0">
                  <a:buNone/>
                </a:pPr>
                <a:endParaRPr lang="en-US" altLang="zh-CN" dirty="0"/>
              </a:p>
              <a:p>
                <a:pPr marL="274320" lvl="1" indent="0">
                  <a:buNone/>
                </a:pPr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95400" y="1729531"/>
                <a:ext cx="8351939" cy="4117596"/>
              </a:xfrm>
              <a:blipFill>
                <a:blip r:embed="rId2"/>
                <a:stretch>
                  <a:fillRect l="-1022" t="-1926" r="-365" b="-14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82385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n-US" altLang="zh-CN" dirty="0"/>
              <a:t>Evaluation Metrics: measures for spatial uniformity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1295400" y="1729531"/>
                <a:ext cx="9434119" cy="4117596"/>
              </a:xfrm>
            </p:spPr>
            <p:txBody>
              <a:bodyPr>
                <a:normAutofit fontScale="85000" lnSpcReduction="10000"/>
              </a:bodyPr>
              <a:lstStyle/>
              <a:p>
                <a:pP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𝐺𝑎𝑝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𝑟𝑎𝑡𝑖𝑜</m:t>
                    </m:r>
                  </m:oMath>
                </a14:m>
                <a:endParaRPr lang="en-US" altLang="zh-CN" dirty="0"/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altLang="zh-CN" sz="1700" dirty="0"/>
                  <a:t>Let </a:t>
                </a:r>
                <a14:m>
                  <m:oMath xmlns:m="http://schemas.openxmlformats.org/officeDocument/2006/math">
                    <m:r>
                      <a:rPr lang="en-US" altLang="zh-CN" sz="17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700" i="1" dirty="0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altLang="zh-CN" sz="170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sz="1700" i="1" dirty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altLang="zh-CN" sz="1700" i="1" dirty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altLang="zh-CN" sz="1700" dirty="0"/>
                  <a:t>be a metric space and </a:t>
                </a:r>
                <a14:m>
                  <m:oMath xmlns:m="http://schemas.openxmlformats.org/officeDocument/2006/math">
                    <m:r>
                      <a:rPr lang="en-US" altLang="zh-CN" sz="1700" i="1" dirty="0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altLang="zh-CN" sz="1700" dirty="0"/>
                  <a:t> be a set of </a:t>
                </a:r>
                <a14:m>
                  <m:oMath xmlns:m="http://schemas.openxmlformats.org/officeDocument/2006/math">
                    <m:r>
                      <a:rPr lang="en-US" altLang="zh-CN" sz="170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zh-CN" sz="1700" dirty="0"/>
                  <a:t> points sampled from </a:t>
                </a:r>
                <a14:m>
                  <m:oMath xmlns:m="http://schemas.openxmlformats.org/officeDocument/2006/math">
                    <m:r>
                      <a:rPr lang="en-US" altLang="zh-CN" sz="1700" i="1" dirty="0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altLang="zh-CN" sz="1700" dirty="0"/>
                  <a:t>. Define the minimum gap as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≔</m:t>
                      </m:r>
                      <m:func>
                        <m:func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q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b="0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n-US" altLang="zh-CN" dirty="0"/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altLang="zh-CN" sz="1700" dirty="0"/>
                  <a:t>The maximum gap brings into play the interrelation between the metric space </a:t>
                </a:r>
                <a14:m>
                  <m:oMath xmlns:m="http://schemas.openxmlformats.org/officeDocument/2006/math">
                    <m:r>
                      <a:rPr lang="en-US" altLang="zh-CN" sz="1700" i="1" dirty="0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altLang="zh-CN" sz="1700" dirty="0"/>
                  <a:t> and </a:t>
                </a:r>
                <a14:m>
                  <m:oMath xmlns:m="http://schemas.openxmlformats.org/officeDocument/2006/math">
                    <m:r>
                      <a:rPr lang="en-US" altLang="zh-CN" sz="170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CN" sz="1700" i="1" dirty="0" smtClean="0">
                        <a:latin typeface="Cambria Math" panose="02040503050406030204" pitchFamily="18" charset="0"/>
                      </a:rPr>
                      <m:t>(⊂ </m:t>
                    </m:r>
                    <m:r>
                      <a:rPr lang="en-US" altLang="zh-CN" sz="1700" i="1" dirty="0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altLang="zh-CN" sz="17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1700" dirty="0"/>
                  <a:t>, the set sampled from </a:t>
                </a:r>
                <a14:m>
                  <m:oMath xmlns:m="http://schemas.openxmlformats.org/officeDocument/2006/math">
                    <m:r>
                      <a:rPr lang="en-US" altLang="zh-CN" sz="1700" i="1" dirty="0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altLang="zh-CN" sz="1700" dirty="0"/>
                  <a:t>, and is defined as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altLang="zh-CN" sz="900" dirty="0"/>
              </a:p>
              <a:p>
                <a:pPr marL="27432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𝑅𝑝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≔</m:t>
                      </m:r>
                      <m:func>
                        <m:func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sup</m:t>
                              </m:r>
                            </m:e>
                            <m:lim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M</m:t>
                              </m:r>
                            </m:lim>
                          </m:limLow>
                        </m:fName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altLang="zh-CN" dirty="0"/>
              </a:p>
              <a:p>
                <a:pPr marL="274320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𝑤h𝑒𝑟𝑒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≔</m:t>
                      </m:r>
                      <m:func>
                        <m:func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P</m:t>
                              </m:r>
                            </m:lim>
                          </m:limLow>
                        </m:fName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altLang="zh-CN" dirty="0"/>
              </a:p>
              <a:p>
                <a:pPr marL="388620" indent="-342900">
                  <a:buFont typeface="Arial" panose="020B0604020202020204" pitchFamily="34" charset="0"/>
                  <a:buChar char="•"/>
                </a:pPr>
                <a:r>
                  <a:rPr lang="en-US" altLang="zh-CN" sz="1700" dirty="0"/>
                  <a:t>The </a:t>
                </a:r>
                <a14:m>
                  <m:oMath xmlns:m="http://schemas.openxmlformats.org/officeDocument/2006/math">
                    <m:r>
                      <a:rPr lang="en-US" altLang="zh-CN" sz="1700" b="1" i="1" dirty="0" smtClean="0">
                        <a:latin typeface="Cambria Math" panose="02040503050406030204" pitchFamily="18" charset="0"/>
                      </a:rPr>
                      <m:t>𝒈𝒂𝒑</m:t>
                    </m:r>
                    <m:r>
                      <a:rPr lang="en-US" altLang="zh-CN" sz="1700" b="1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1700" b="1" i="1" dirty="0" smtClean="0">
                        <a:latin typeface="Cambria Math" panose="02040503050406030204" pitchFamily="18" charset="0"/>
                      </a:rPr>
                      <m:t>𝒓𝒂𝒕𝒊𝒐</m:t>
                    </m:r>
                  </m:oMath>
                </a14:m>
                <a:r>
                  <a:rPr lang="en-US" altLang="zh-CN" sz="1700" b="1" dirty="0"/>
                  <a:t> </a:t>
                </a:r>
                <a:r>
                  <a:rPr lang="en-US" altLang="zh-CN" sz="1700" dirty="0"/>
                  <a:t>for the point set </a:t>
                </a:r>
                <a14:m>
                  <m:oMath xmlns:m="http://schemas.openxmlformats.org/officeDocument/2006/math">
                    <m:r>
                      <a:rPr lang="en-US" altLang="zh-CN" sz="170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CN" sz="17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1700" dirty="0"/>
                  <a:t>is defined as</a:t>
                </a:r>
              </a:p>
              <a:p>
                <a:pPr marL="4572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𝐺𝑅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≔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altLang="zh-CN" sz="2400" dirty="0"/>
              </a:p>
              <a:p>
                <a:pPr marL="388620" indent="-342900">
                  <a:buFont typeface="Arial" panose="020B0604020202020204" pitchFamily="34" charset="0"/>
                  <a:buChar char="•"/>
                </a:pPr>
                <a:r>
                  <a:rPr lang="en-US" altLang="zh-CN" sz="1600" dirty="0"/>
                  <a:t>The more uniform the point sample, the lower will be the gap ratio</a:t>
                </a:r>
                <a:r>
                  <a:rPr lang="en-US" altLang="zh-CN" sz="1900" dirty="0"/>
                  <a:t>.</a:t>
                </a: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95400" y="1729531"/>
                <a:ext cx="9434119" cy="4117596"/>
              </a:xfrm>
              <a:blipFill>
                <a:blip r:embed="rId2"/>
                <a:stretch>
                  <a:fillRect l="-323" t="-1333" b="-1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42075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n-US" altLang="zh-CN" dirty="0"/>
              <a:t>Evaluation Metrics: measures for spatial uniformity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1295400" y="1729531"/>
                <a:ext cx="8351939" cy="4117596"/>
              </a:xfrm>
            </p:spPr>
            <p:txBody>
              <a:bodyPr>
                <a:normAutofit/>
              </a:bodyPr>
              <a:lstStyle/>
              <a:p>
                <a:pP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𝑖𝑠𝑐𝑟𝑒𝑝𝑎𝑛𝑐𝑦</m:t>
                    </m:r>
                  </m:oMath>
                </a14:m>
                <a:endParaRPr lang="en-US" altLang="zh-CN" sz="2400" dirty="0"/>
              </a:p>
              <a:p>
                <a:pPr lvl="1">
                  <a:buFont typeface="Arial" panose="020B0604020202020204" pitchFamily="34" charset="0"/>
                  <a:buChar char="•"/>
                </a:pPr>
                <a:r>
                  <a:rPr lang="en-US" altLang="zh-CN" sz="1600" dirty="0"/>
                  <a:t>Discrepancy as a uniformity measure uses the notion of a range space (e.g., rectangle, circle, hyperplane, etc.) and a volume measure over the said range space. </a:t>
                </a:r>
              </a:p>
              <a:p>
                <a:pPr lvl="1">
                  <a:buFont typeface="Arial" panose="020B0604020202020204" pitchFamily="34" charset="0"/>
                  <a:buChar char="•"/>
                </a:pPr>
                <a:r>
                  <a:rPr lang="en-US" altLang="zh-CN" sz="1600" dirty="0"/>
                  <a:t>For a sample </a:t>
                </a:r>
                <a14:m>
                  <m:oMath xmlns:m="http://schemas.openxmlformats.org/officeDocument/2006/math">
                    <m:r>
                      <a:rPr lang="en-US" altLang="zh-CN" sz="160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CN" sz="16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1600" dirty="0"/>
                  <a:t>of n points in a </a:t>
                </a:r>
                <a14:m>
                  <m:oMath xmlns:m="http://schemas.openxmlformats.org/officeDocument/2006/math">
                    <m:r>
                      <a:rPr lang="en-US" altLang="zh-CN" sz="1600" i="1" dirty="0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altLang="zh-CN" sz="1600" dirty="0"/>
                  <a:t>-dimensional unit hypercube</a:t>
                </a:r>
              </a:p>
              <a:p>
                <a:pPr lvl="1">
                  <a:buFont typeface="Arial" panose="020B0604020202020204" pitchFamily="34" charset="0"/>
                  <a:buChar char="•"/>
                </a:pPr>
                <a:endParaRPr lang="en-US" altLang="zh-CN" sz="800" dirty="0"/>
              </a:p>
              <a:p>
                <a:pPr marL="27432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</m:d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≔</m:t>
                      </m:r>
                      <m:func>
                        <m:func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1600" b="0" i="0" smtClean="0">
                                  <a:latin typeface="Cambria Math" panose="02040503050406030204" pitchFamily="18" charset="0"/>
                                </a:rPr>
                                <m:t>sup</m:t>
                              </m:r>
                            </m:e>
                            <m:lim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zh-CN" altLang="en-US" sz="1600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[0,1]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𝑥𝑦𝑧</m:t>
                              </m:r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altLang="zh-CN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d>
                                        <m:dPr>
                                          <m:ctrlPr>
                                            <a:rPr lang="en-US" altLang="zh-CN" sz="1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d>
                                            <m:dPr>
                                              <m:begChr m:val="["/>
                                              <m:endChr m:val="]"/>
                                              <m:ctrlPr>
                                                <a:rPr lang="en-US" altLang="zh-CN" sz="16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zh-CN" sz="16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0,</m:t>
                                              </m:r>
                                              <m:r>
                                                <a:rPr lang="en-US" altLang="zh-CN" sz="16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d>
                                          <m:r>
                                            <a:rPr lang="en-US" altLang="zh-CN" sz="16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×</m:t>
                                          </m:r>
                                          <m:d>
                                            <m:dPr>
                                              <m:begChr m:val="["/>
                                              <m:endChr m:val="]"/>
                                              <m:ctrlPr>
                                                <a:rPr lang="en-US" altLang="zh-CN" sz="16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zh-CN" sz="16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0,</m:t>
                                              </m:r>
                                              <m:r>
                                                <a:rPr lang="en-US" altLang="zh-CN" sz="16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</m:d>
                                          <m:r>
                                            <a:rPr lang="en-US" altLang="zh-CN" sz="16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×</m:t>
                                          </m:r>
                                          <m:d>
                                            <m:dPr>
                                              <m:begChr m:val="["/>
                                              <m:endChr m:val="]"/>
                                              <m:ctrlPr>
                                                <a:rPr lang="en-US" altLang="zh-CN" sz="16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zh-CN" sz="16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0,</m:t>
                                              </m:r>
                                              <m:r>
                                                <a:rPr lang="en-US" altLang="zh-CN" sz="16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𝑧</m:t>
                                              </m:r>
                                            </m:e>
                                          </m:d>
                                        </m:e>
                                      </m:d>
                                      <m:r>
                                        <a:rPr lang="en-US" altLang="zh-CN" sz="16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∩</m:t>
                                      </m:r>
                                      <m:r>
                                        <a:rPr lang="en-US" altLang="zh-CN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altLang="zh-CN" sz="1600" dirty="0"/>
              </a:p>
              <a:p>
                <a:pPr marL="274320" lvl="1" indent="0">
                  <a:buNone/>
                </a:pPr>
                <a:endParaRPr lang="en-US" altLang="zh-CN" sz="800" dirty="0"/>
              </a:p>
              <a:p>
                <a:pPr lvl="1">
                  <a:buFont typeface="Arial" panose="020B0604020202020204" pitchFamily="34" charset="0"/>
                  <a:buChar char="•"/>
                </a:pPr>
                <a:r>
                  <a:rPr lang="en-US" altLang="zh-CN" sz="1600" dirty="0"/>
                  <a:t>The more uniform the point sample, the lower will be the star discrepancy.</a:t>
                </a:r>
              </a:p>
              <a:p>
                <a:pPr lvl="1">
                  <a:buFont typeface="Arial" panose="020B0604020202020204" pitchFamily="34" charset="0"/>
                  <a:buChar char="•"/>
                </a:pPr>
                <a:r>
                  <a:rPr lang="en-US" altLang="zh-CN" sz="1600" dirty="0"/>
                  <a:t>General idea of discrepancy measures:</a:t>
                </a:r>
              </a:p>
              <a:p>
                <a:pPr marL="502920" lvl="2" indent="0">
                  <a:buNone/>
                </a:pPr>
                <a:r>
                  <a:rPr lang="en-US" altLang="zh-CN" dirty="0"/>
                  <a:t>To measure the deviation from the “expected number of points" in various sizes/placements of similar objects. </a:t>
                </a: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95400" y="1729531"/>
                <a:ext cx="8351939" cy="4117596"/>
              </a:xfrm>
              <a:blipFill>
                <a:blip r:embed="rId2"/>
                <a:stretch>
                  <a:fillRect l="-657" t="-1037" r="-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28566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/>
              <a:t>Experiment Results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DB3C760-BDB8-498B-8EBD-43701389C5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859" y="2304108"/>
            <a:ext cx="10118331" cy="2748893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BA8A7CD0-16DD-4C95-B291-C04CA76A5313}"/>
              </a:ext>
            </a:extLst>
          </p:cNvPr>
          <p:cNvSpPr/>
          <p:nvPr/>
        </p:nvSpPr>
        <p:spPr>
          <a:xfrm>
            <a:off x="2390862" y="4328719"/>
            <a:ext cx="7776595" cy="26005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0C34D29-FA26-4CC9-AE02-2CC8ABDA0CB2}"/>
              </a:ext>
            </a:extLst>
          </p:cNvPr>
          <p:cNvSpPr txBox="1"/>
          <p:nvPr/>
        </p:nvSpPr>
        <p:spPr>
          <a:xfrm>
            <a:off x="992351" y="4274082"/>
            <a:ext cx="679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Berlin Sans FB" panose="020E0602020502020306" pitchFamily="34" charset="0"/>
              </a:rPr>
              <a:t>√</a:t>
            </a:r>
          </a:p>
        </p:txBody>
      </p:sp>
    </p:spTree>
    <p:extLst>
      <p:ext uri="{BB962C8B-B14F-4D97-AF65-F5344CB8AC3E}">
        <p14:creationId xmlns:p14="http://schemas.microsoft.com/office/powerpoint/2010/main" val="1374958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/>
              <a:t>Experiment Results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4BE929C-EC92-4B32-BAA5-7AB7E2288E7A}"/>
              </a:ext>
            </a:extLst>
          </p:cNvPr>
          <p:cNvSpPr txBox="1"/>
          <p:nvPr/>
        </p:nvSpPr>
        <p:spPr>
          <a:xfrm>
            <a:off x="1295400" y="1550508"/>
            <a:ext cx="63954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Georgia" panose="02040502050405020303" pitchFamily="18" charset="0"/>
              </a:rPr>
              <a:t>Data Set in Overlapping Uniform Distributions</a:t>
            </a:r>
            <a:endParaRPr lang="zh-CN" altLang="en-US" sz="2000" b="1" dirty="0">
              <a:latin typeface="Georgia" panose="02040502050405020303" pitchFamily="18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4A4D09B-6647-4BC1-8D2C-BEBEC14DCAED}"/>
              </a:ext>
            </a:extLst>
          </p:cNvPr>
          <p:cNvSpPr txBox="1"/>
          <p:nvPr/>
        </p:nvSpPr>
        <p:spPr>
          <a:xfrm>
            <a:off x="6207563" y="2369100"/>
            <a:ext cx="63954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Georgia" panose="02040502050405020303" pitchFamily="18" charset="0"/>
              </a:rPr>
              <a:t>-   Modified Casting-Based Method (MCBM)</a:t>
            </a:r>
            <a:endParaRPr lang="zh-CN" altLang="en-US" sz="2000" dirty="0">
              <a:latin typeface="Georgia" panose="02040502050405020303" pitchFamily="18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8CC1C703-99D1-48A7-985E-CBB1564331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4080" y="2997273"/>
            <a:ext cx="3631740" cy="282468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E6435757-B57F-4240-8532-6F0B60BF83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469" y="2997273"/>
            <a:ext cx="3678662" cy="282468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F15C67F1-8EC7-4877-BD4B-56811391A561}"/>
              </a:ext>
            </a:extLst>
          </p:cNvPr>
          <p:cNvSpPr txBox="1"/>
          <p:nvPr/>
        </p:nvSpPr>
        <p:spPr>
          <a:xfrm>
            <a:off x="1295400" y="2369100"/>
            <a:ext cx="63954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Georgia" panose="02040502050405020303" pitchFamily="18" charset="0"/>
              </a:rPr>
              <a:t>-   Casting-Based Method (CBM)</a:t>
            </a:r>
            <a:endParaRPr lang="zh-CN" altLang="en-US" sz="2000" dirty="0">
              <a:latin typeface="Georgia" panose="02040502050405020303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ADCB315-0D4E-44AB-9363-ECE1C20A4948}"/>
              </a:ext>
            </a:extLst>
          </p:cNvPr>
          <p:cNvSpPr txBox="1"/>
          <p:nvPr/>
        </p:nvSpPr>
        <p:spPr>
          <a:xfrm>
            <a:off x="6959921" y="415131"/>
            <a:ext cx="48907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Aldhabi" panose="01000000000000000000" pitchFamily="2" charset="-78"/>
                <a:cs typeface="Aldhabi" panose="01000000000000000000" pitchFamily="2" charset="-78"/>
              </a:rPr>
              <a:t>(If you’d like to watch the dynamic and three-dimensional effect, please enter the slide-playing mode </a:t>
            </a:r>
            <a:r>
              <a:rPr lang="en-US" altLang="zh-CN" sz="2400" dirty="0">
                <a:latin typeface="Aldhabi" panose="01000000000000000000" pitchFamily="2" charset="-78"/>
                <a:cs typeface="Aldhabi" panose="01000000000000000000" pitchFamily="2" charset="-78"/>
                <a:sym typeface="Wingdings" panose="05000000000000000000" pitchFamily="2" charset="2"/>
              </a:rPr>
              <a:t>)</a:t>
            </a:r>
            <a:endParaRPr lang="zh-CN" altLang="en-US" sz="2400" dirty="0">
              <a:latin typeface="Aldhabi" panose="01000000000000000000" pitchFamily="2" charset="-78"/>
              <a:cs typeface="Aldhabi" panose="01000000000000000000" pitchFamily="2" charset="-78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5769AF9-8AC9-4815-A793-769A188B3F3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76217">
            <a:off x="6607064" y="410795"/>
            <a:ext cx="437841" cy="437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053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/>
              <a:t>Experiment Results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4BE929C-EC92-4B32-BAA5-7AB7E2288E7A}"/>
              </a:ext>
            </a:extLst>
          </p:cNvPr>
          <p:cNvSpPr txBox="1"/>
          <p:nvPr/>
        </p:nvSpPr>
        <p:spPr>
          <a:xfrm>
            <a:off x="1295400" y="1550508"/>
            <a:ext cx="63954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Georgia" panose="02040502050405020303" pitchFamily="18" charset="0"/>
              </a:rPr>
              <a:t>Data Set in Combination of Overlapping Uniform Distributions and Normal distribution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4A4D09B-6647-4BC1-8D2C-BEBEC14DCAED}"/>
              </a:ext>
            </a:extLst>
          </p:cNvPr>
          <p:cNvSpPr txBox="1"/>
          <p:nvPr/>
        </p:nvSpPr>
        <p:spPr>
          <a:xfrm>
            <a:off x="6207563" y="2369100"/>
            <a:ext cx="63954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Georgia" panose="02040502050405020303" pitchFamily="18" charset="0"/>
              </a:rPr>
              <a:t>-   Modified Casting-Based Method (MCBM)</a:t>
            </a:r>
            <a:endParaRPr lang="zh-CN" altLang="en-US" sz="2000" dirty="0">
              <a:latin typeface="Georgia" panose="02040502050405020303" pitchFamily="18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15C67F1-8EC7-4877-BD4B-56811391A561}"/>
              </a:ext>
            </a:extLst>
          </p:cNvPr>
          <p:cNvSpPr txBox="1"/>
          <p:nvPr/>
        </p:nvSpPr>
        <p:spPr>
          <a:xfrm>
            <a:off x="1295400" y="2369100"/>
            <a:ext cx="63954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Georgia" panose="02040502050405020303" pitchFamily="18" charset="0"/>
              </a:rPr>
              <a:t>-   Casting-Based Method (CBM)</a:t>
            </a:r>
            <a:endParaRPr lang="zh-CN" altLang="en-US" sz="2000" dirty="0">
              <a:latin typeface="Georgia" panose="02040502050405020303" pitchFamily="18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3A405E3-5B13-4967-BA4D-BD2BBB0F74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2554" y="2997273"/>
            <a:ext cx="3662700" cy="282468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87222675-6B22-4D66-BA27-1A83E054C6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6345" y="2997273"/>
            <a:ext cx="3662701" cy="287056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6E928AE0-6992-4BC7-8AE3-F310543A2C8A}"/>
                  </a:ext>
                </a:extLst>
              </p:cNvPr>
              <p:cNvSpPr txBox="1"/>
              <p:nvPr/>
            </p:nvSpPr>
            <p:spPr>
              <a:xfrm>
                <a:off x="1295400" y="6229434"/>
                <a:ext cx="639549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400" dirty="0">
                    <a:latin typeface="Georgia" panose="02040502050405020303" pitchFamily="18" charset="0"/>
                  </a:rPr>
                  <a:t>*</a:t>
                </a:r>
                <a:r>
                  <a:rPr lang="en-US" altLang="zh-CN" sz="1400" dirty="0">
                    <a:latin typeface="Georgia" panose="02040502050405020303" pitchFamily="18" charset="0"/>
                  </a:rPr>
                  <a:t> Result of CBM has an apparent gathering plane of </a:t>
                </a:r>
                <a14:m>
                  <m:oMath xmlns:m="http://schemas.openxmlformats.org/officeDocument/2006/math">
                    <m:r>
                      <a:rPr lang="en-US" altLang="zh-CN" sz="1400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14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400" i="1" dirty="0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zh-CN" sz="14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zh-CN" altLang="en-US" sz="1400" dirty="0">
                  <a:latin typeface="Georgia" panose="02040502050405020303" pitchFamily="18" charset="0"/>
                </a:endParaRP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6E928AE0-6992-4BC7-8AE3-F310543A2C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5400" y="6229434"/>
                <a:ext cx="6395498" cy="307777"/>
              </a:xfrm>
              <a:prstGeom prst="rect">
                <a:avLst/>
              </a:prstGeom>
              <a:blipFill>
                <a:blip r:embed="rId4"/>
                <a:stretch>
                  <a:fillRect l="-286" t="-6000" b="-18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本框 11">
            <a:extLst>
              <a:ext uri="{FF2B5EF4-FFF2-40B4-BE49-F238E27FC236}">
                <a16:creationId xmlns:a16="http://schemas.microsoft.com/office/drawing/2014/main" id="{D2A52554-85D2-4CB9-B0D7-17554F2A57AD}"/>
              </a:ext>
            </a:extLst>
          </p:cNvPr>
          <p:cNvSpPr txBox="1"/>
          <p:nvPr/>
        </p:nvSpPr>
        <p:spPr>
          <a:xfrm>
            <a:off x="6959921" y="415131"/>
            <a:ext cx="48907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Aldhabi" panose="01000000000000000000" pitchFamily="2" charset="-78"/>
                <a:cs typeface="Aldhabi" panose="01000000000000000000" pitchFamily="2" charset="-78"/>
              </a:rPr>
              <a:t>(If you’d like to watch the dynamic and three-dimensional effect, please enter the slide-playing mode </a:t>
            </a:r>
            <a:r>
              <a:rPr lang="en-US" altLang="zh-CN" sz="2400" dirty="0">
                <a:latin typeface="Aldhabi" panose="01000000000000000000" pitchFamily="2" charset="-78"/>
                <a:cs typeface="Aldhabi" panose="01000000000000000000" pitchFamily="2" charset="-78"/>
                <a:sym typeface="Wingdings" panose="05000000000000000000" pitchFamily="2" charset="2"/>
              </a:rPr>
              <a:t>)</a:t>
            </a:r>
            <a:endParaRPr lang="zh-CN" altLang="en-US" sz="2400" dirty="0">
              <a:latin typeface="Aldhabi" panose="01000000000000000000" pitchFamily="2" charset="-78"/>
              <a:cs typeface="Aldhabi" panose="01000000000000000000" pitchFamily="2" charset="-78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705DFFEE-94B5-4D2B-9EF2-55FCC6F8D85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76217">
            <a:off x="6607064" y="410795"/>
            <a:ext cx="437841" cy="437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083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dirty="0"/>
              <a:t>Description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Task: publish a data set to the indexing space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54D70AC-091E-4E1C-A616-42F8E15ED4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1135" y="2431671"/>
            <a:ext cx="8489729" cy="3472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063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95400" y="2600296"/>
            <a:ext cx="9601200" cy="2743200"/>
          </a:xfrm>
        </p:spPr>
        <p:txBody>
          <a:bodyPr>
            <a:normAutofit/>
          </a:bodyPr>
          <a:lstStyle/>
          <a:p>
            <a:pPr algn="ctr"/>
            <a:r>
              <a:rPr lang="en-US" altLang="zh-CN" dirty="0"/>
              <a:t>Thank you</a:t>
            </a:r>
            <a:br>
              <a:rPr lang="en-US" altLang="zh-CN" dirty="0"/>
            </a:br>
            <a:br>
              <a:rPr lang="en-US" altLang="zh-CN" dirty="0"/>
            </a:b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60420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dirty="0"/>
              <a:t>Existing Work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295400" y="1981201"/>
            <a:ext cx="9601200" cy="4031292"/>
          </a:xfrm>
        </p:spPr>
        <p:txBody>
          <a:bodyPr>
            <a:normAutofit/>
          </a:bodyPr>
          <a:lstStyle/>
          <a:p>
            <a:r>
              <a:rPr lang="en-US" altLang="zh-CN" dirty="0"/>
              <a:t>Direct-Publishing</a:t>
            </a:r>
          </a:p>
          <a:p>
            <a:pPr marL="0" indent="0">
              <a:buNone/>
            </a:pPr>
            <a:r>
              <a:rPr lang="en-US" altLang="zh-CN" dirty="0"/>
              <a:t>Skewed Data Set </a:t>
            </a:r>
            <a:r>
              <a:rPr lang="en-US" altLang="zh-CN" dirty="0">
                <a:solidFill>
                  <a:schemeClr val="accent1"/>
                </a:solidFill>
                <a:sym typeface="Wingdings" panose="05000000000000000000" pitchFamily="2" charset="2"/>
              </a:rPr>
              <a:t></a:t>
            </a:r>
            <a:r>
              <a:rPr lang="en-US" altLang="zh-CN" dirty="0">
                <a:sym typeface="Wingdings" panose="05000000000000000000" pitchFamily="2" charset="2"/>
              </a:rPr>
              <a:t> Hot Spot Problem</a:t>
            </a:r>
          </a:p>
          <a:p>
            <a:pPr>
              <a:buFont typeface="Wingdings" panose="05000000000000000000" pitchFamily="2" charset="2"/>
              <a:buChar char="à"/>
            </a:pPr>
            <a:endParaRPr lang="en-US" altLang="zh-CN" dirty="0">
              <a:sym typeface="Wingdings" panose="05000000000000000000" pitchFamily="2" charset="2"/>
            </a:endParaRPr>
          </a:p>
          <a:p>
            <a:r>
              <a:rPr lang="en-US" altLang="zh-CN" dirty="0">
                <a:sym typeface="Wingdings" panose="05000000000000000000" pitchFamily="2" charset="2"/>
              </a:rPr>
              <a:t>Hash Table</a:t>
            </a:r>
          </a:p>
          <a:p>
            <a:pPr marL="0" indent="0">
              <a:buNone/>
            </a:pPr>
            <a:r>
              <a:rPr lang="en-US" altLang="zh-CN" dirty="0">
                <a:sym typeface="Wingdings" panose="05000000000000000000" pitchFamily="2" charset="2"/>
              </a:rPr>
              <a:t>High space complexity</a:t>
            </a:r>
          </a:p>
          <a:p>
            <a:pPr marL="0" indent="0">
              <a:buNone/>
            </a:pPr>
            <a:r>
              <a:rPr lang="en-US" altLang="zh-CN" dirty="0">
                <a:sym typeface="Wingdings" panose="05000000000000000000" pitchFamily="2" charset="2"/>
              </a:rPr>
              <a:t>Low adaptability</a:t>
            </a:r>
          </a:p>
        </p:txBody>
      </p:sp>
    </p:spTree>
    <p:extLst>
      <p:ext uri="{BB962C8B-B14F-4D97-AF65-F5344CB8AC3E}">
        <p14:creationId xmlns:p14="http://schemas.microsoft.com/office/powerpoint/2010/main" val="3837119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dirty="0"/>
              <a:t>Formulation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295400" y="1981201"/>
            <a:ext cx="9601200" cy="4031292"/>
          </a:xfrm>
        </p:spPr>
        <p:txBody>
          <a:bodyPr>
            <a:normAutofit/>
          </a:bodyPr>
          <a:lstStyle/>
          <a:p>
            <a:r>
              <a:rPr lang="en-US" altLang="zh-CN" dirty="0"/>
              <a:t>Formulation: To design a mapping scheme</a:t>
            </a:r>
          </a:p>
          <a:p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Requirements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dirty="0"/>
              <a:t>Work on skewed data set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dirty="0"/>
              <a:t>High adaptability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dirty="0"/>
              <a:t>Low space complexity</a:t>
            </a:r>
          </a:p>
        </p:txBody>
      </p:sp>
    </p:spTree>
    <p:extLst>
      <p:ext uri="{BB962C8B-B14F-4D97-AF65-F5344CB8AC3E}">
        <p14:creationId xmlns:p14="http://schemas.microsoft.com/office/powerpoint/2010/main" val="3130662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95400" y="503853"/>
            <a:ext cx="9601200" cy="1142385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dirty="0"/>
              <a:t>A Basic Idea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295400" y="1981201"/>
            <a:ext cx="9601200" cy="4031292"/>
          </a:xfrm>
        </p:spPr>
        <p:txBody>
          <a:bodyPr>
            <a:normAutofit/>
          </a:bodyPr>
          <a:lstStyle/>
          <a:p>
            <a:r>
              <a:rPr lang="en-US" altLang="zh-CN" dirty="0"/>
              <a:t>Sorting-Based Mapping</a:t>
            </a:r>
          </a:p>
          <a:p>
            <a:pPr marL="0" indent="0">
              <a:buNone/>
            </a:pPr>
            <a:r>
              <a:rPr lang="en-US" altLang="zh-CN" dirty="0"/>
              <a:t>A data set with range [0,20]:   5    10   18    3     6      2     15       1</a:t>
            </a: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Sorting Number:                     #1   #2   #3   #4   #5    #6     #7     #8</a:t>
            </a: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Normalization:                       1/8  2/8  3/8  4/8  5/8   6/8    7/8     8/8</a:t>
            </a:r>
          </a:p>
        </p:txBody>
      </p:sp>
      <p:sp>
        <p:nvSpPr>
          <p:cNvPr id="18" name="箭头: 右 17">
            <a:extLst>
              <a:ext uri="{FF2B5EF4-FFF2-40B4-BE49-F238E27FC236}">
                <a16:creationId xmlns:a16="http://schemas.microsoft.com/office/drawing/2014/main" id="{905F6537-E448-4B83-A64C-E88E2C982B9E}"/>
              </a:ext>
            </a:extLst>
          </p:cNvPr>
          <p:cNvSpPr/>
          <p:nvPr/>
        </p:nvSpPr>
        <p:spPr>
          <a:xfrm rot="5400000">
            <a:off x="4510562" y="4056868"/>
            <a:ext cx="613775" cy="1503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箭头: 右 18">
            <a:extLst>
              <a:ext uri="{FF2B5EF4-FFF2-40B4-BE49-F238E27FC236}">
                <a16:creationId xmlns:a16="http://schemas.microsoft.com/office/drawing/2014/main" id="{9FF52609-042A-448E-8551-9F264022777D}"/>
              </a:ext>
            </a:extLst>
          </p:cNvPr>
          <p:cNvSpPr/>
          <p:nvPr/>
        </p:nvSpPr>
        <p:spPr>
          <a:xfrm rot="5400000">
            <a:off x="5477451" y="4056868"/>
            <a:ext cx="613775" cy="1503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箭头: 右 19">
            <a:extLst>
              <a:ext uri="{FF2B5EF4-FFF2-40B4-BE49-F238E27FC236}">
                <a16:creationId xmlns:a16="http://schemas.microsoft.com/office/drawing/2014/main" id="{CBCB6680-F666-4E2B-AE26-133C1050D1A5}"/>
              </a:ext>
            </a:extLst>
          </p:cNvPr>
          <p:cNvSpPr/>
          <p:nvPr/>
        </p:nvSpPr>
        <p:spPr>
          <a:xfrm rot="5400000">
            <a:off x="4994007" y="4056868"/>
            <a:ext cx="613775" cy="1503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箭头: 右 20">
            <a:extLst>
              <a:ext uri="{FF2B5EF4-FFF2-40B4-BE49-F238E27FC236}">
                <a16:creationId xmlns:a16="http://schemas.microsoft.com/office/drawing/2014/main" id="{8A5D6918-02FA-4D4E-8DB4-5A29E380C0AC}"/>
              </a:ext>
            </a:extLst>
          </p:cNvPr>
          <p:cNvSpPr/>
          <p:nvPr/>
        </p:nvSpPr>
        <p:spPr>
          <a:xfrm rot="5400000">
            <a:off x="5983260" y="4056868"/>
            <a:ext cx="613775" cy="1503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箭头: 右 21">
            <a:extLst>
              <a:ext uri="{FF2B5EF4-FFF2-40B4-BE49-F238E27FC236}">
                <a16:creationId xmlns:a16="http://schemas.microsoft.com/office/drawing/2014/main" id="{D1E8094D-FD36-4687-9018-8C53DCB43B22}"/>
              </a:ext>
            </a:extLst>
          </p:cNvPr>
          <p:cNvSpPr/>
          <p:nvPr/>
        </p:nvSpPr>
        <p:spPr>
          <a:xfrm rot="5400000">
            <a:off x="6466098" y="4056868"/>
            <a:ext cx="613775" cy="1503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箭头: 右 22">
            <a:extLst>
              <a:ext uri="{FF2B5EF4-FFF2-40B4-BE49-F238E27FC236}">
                <a16:creationId xmlns:a16="http://schemas.microsoft.com/office/drawing/2014/main" id="{0F004D38-B3AD-4FD1-A9CB-55F1E1951185}"/>
              </a:ext>
            </a:extLst>
          </p:cNvPr>
          <p:cNvSpPr/>
          <p:nvPr/>
        </p:nvSpPr>
        <p:spPr>
          <a:xfrm rot="5400000">
            <a:off x="7043287" y="4056868"/>
            <a:ext cx="613775" cy="1503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箭头: 右 23">
            <a:extLst>
              <a:ext uri="{FF2B5EF4-FFF2-40B4-BE49-F238E27FC236}">
                <a16:creationId xmlns:a16="http://schemas.microsoft.com/office/drawing/2014/main" id="{8CD18D5A-AD3D-43E7-835A-8EFAB65BCA2C}"/>
              </a:ext>
            </a:extLst>
          </p:cNvPr>
          <p:cNvSpPr/>
          <p:nvPr/>
        </p:nvSpPr>
        <p:spPr>
          <a:xfrm rot="5400000">
            <a:off x="7643738" y="4056868"/>
            <a:ext cx="613775" cy="1503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箭头: 右 24">
            <a:extLst>
              <a:ext uri="{FF2B5EF4-FFF2-40B4-BE49-F238E27FC236}">
                <a16:creationId xmlns:a16="http://schemas.microsoft.com/office/drawing/2014/main" id="{935C52AF-FEE9-4D3E-B8E7-7517AF79C03B}"/>
              </a:ext>
            </a:extLst>
          </p:cNvPr>
          <p:cNvSpPr/>
          <p:nvPr/>
        </p:nvSpPr>
        <p:spPr>
          <a:xfrm rot="5400000">
            <a:off x="8328470" y="4056868"/>
            <a:ext cx="613775" cy="1503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E6585D7C-BA70-443E-A814-11EA2B7E7031}"/>
              </a:ext>
            </a:extLst>
          </p:cNvPr>
          <p:cNvCxnSpPr/>
          <p:nvPr/>
        </p:nvCxnSpPr>
        <p:spPr>
          <a:xfrm flipH="1">
            <a:off x="4806892" y="2801923"/>
            <a:ext cx="3753309" cy="75500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4A27FC15-14E8-45CB-9105-50F87C0B60C5}"/>
              </a:ext>
            </a:extLst>
          </p:cNvPr>
          <p:cNvCxnSpPr>
            <a:cxnSpLocks/>
          </p:cNvCxnSpPr>
          <p:nvPr/>
        </p:nvCxnSpPr>
        <p:spPr>
          <a:xfrm flipH="1">
            <a:off x="5376051" y="2801923"/>
            <a:ext cx="1898968" cy="75500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60854AAB-1D1E-41D1-9093-2487A0A971A5}"/>
              </a:ext>
            </a:extLst>
          </p:cNvPr>
          <p:cNvCxnSpPr>
            <a:cxnSpLocks/>
          </p:cNvCxnSpPr>
          <p:nvPr/>
        </p:nvCxnSpPr>
        <p:spPr>
          <a:xfrm flipH="1">
            <a:off x="5855516" y="2801923"/>
            <a:ext cx="427839" cy="78017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2775D712-4046-45E3-9A45-CABF9C7A24E7}"/>
              </a:ext>
            </a:extLst>
          </p:cNvPr>
          <p:cNvCxnSpPr>
            <a:cxnSpLocks/>
          </p:cNvCxnSpPr>
          <p:nvPr/>
        </p:nvCxnSpPr>
        <p:spPr>
          <a:xfrm>
            <a:off x="4806892" y="2743200"/>
            <a:ext cx="1558412" cy="83889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3D3A13D8-E8E8-45AA-8334-002F40F9BA95}"/>
              </a:ext>
            </a:extLst>
          </p:cNvPr>
          <p:cNvCxnSpPr>
            <a:cxnSpLocks/>
          </p:cNvCxnSpPr>
          <p:nvPr/>
        </p:nvCxnSpPr>
        <p:spPr>
          <a:xfrm flipH="1">
            <a:off x="6778305" y="2743200"/>
            <a:ext cx="1" cy="83889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DB849CB0-B4C8-4BDE-B8F8-0DB9197604D2}"/>
              </a:ext>
            </a:extLst>
          </p:cNvPr>
          <p:cNvCxnSpPr>
            <a:cxnSpLocks/>
          </p:cNvCxnSpPr>
          <p:nvPr/>
        </p:nvCxnSpPr>
        <p:spPr>
          <a:xfrm>
            <a:off x="5301842" y="2743200"/>
            <a:ext cx="2123489" cy="81373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79257562-7A11-4AED-8CF6-9CA0E33C84BA}"/>
              </a:ext>
            </a:extLst>
          </p:cNvPr>
          <p:cNvCxnSpPr>
            <a:cxnSpLocks/>
          </p:cNvCxnSpPr>
          <p:nvPr/>
        </p:nvCxnSpPr>
        <p:spPr>
          <a:xfrm>
            <a:off x="7875469" y="2801923"/>
            <a:ext cx="68905" cy="78017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箭头连接符 40">
            <a:extLst>
              <a:ext uri="{FF2B5EF4-FFF2-40B4-BE49-F238E27FC236}">
                <a16:creationId xmlns:a16="http://schemas.microsoft.com/office/drawing/2014/main" id="{6406698C-3A11-48ED-8389-B830A838572B}"/>
              </a:ext>
            </a:extLst>
          </p:cNvPr>
          <p:cNvCxnSpPr>
            <a:cxnSpLocks/>
          </p:cNvCxnSpPr>
          <p:nvPr/>
        </p:nvCxnSpPr>
        <p:spPr>
          <a:xfrm>
            <a:off x="5855516" y="2743200"/>
            <a:ext cx="2776756" cy="81373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9947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30B4B160-1A98-4D4F-985C-8E34FD05EC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0824" y="382112"/>
            <a:ext cx="8150352" cy="5626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768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dirty="0"/>
              <a:t>A Basic Idea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295400" y="1981201"/>
            <a:ext cx="9601200" cy="4031292"/>
          </a:xfrm>
        </p:spPr>
        <p:txBody>
          <a:bodyPr>
            <a:normAutofit/>
          </a:bodyPr>
          <a:lstStyle/>
          <a:p>
            <a:r>
              <a:rPr lang="en-US" altLang="zh-CN" dirty="0"/>
              <a:t>Sorting-Based Mapping</a:t>
            </a:r>
          </a:p>
          <a:p>
            <a:pPr marL="0" indent="0">
              <a:buNone/>
            </a:pPr>
            <a:r>
              <a:rPr lang="en-US" altLang="zh-CN" dirty="0"/>
              <a:t>A data set sorted in ascending order: n</a:t>
            </a:r>
            <a:r>
              <a:rPr lang="en-US" altLang="zh-CN" baseline="-25000" dirty="0"/>
              <a:t>1</a:t>
            </a:r>
            <a:r>
              <a:rPr lang="en-US" altLang="zh-CN" dirty="0"/>
              <a:t>, n</a:t>
            </a:r>
            <a:r>
              <a:rPr lang="en-US" altLang="zh-CN" baseline="-25000" dirty="0"/>
              <a:t>2</a:t>
            </a:r>
            <a:r>
              <a:rPr lang="en-US" altLang="zh-CN" dirty="0"/>
              <a:t>, ……, n</a:t>
            </a:r>
            <a:r>
              <a:rPr lang="en-US" altLang="zh-CN" baseline="-25000" dirty="0"/>
              <a:t>m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Mapping Value of x</a:t>
            </a:r>
          </a:p>
        </p:txBody>
      </p:sp>
      <p:sp>
        <p:nvSpPr>
          <p:cNvPr id="10" name="对话气泡: 圆角矩形 9">
            <a:extLst>
              <a:ext uri="{FF2B5EF4-FFF2-40B4-BE49-F238E27FC236}">
                <a16:creationId xmlns:a16="http://schemas.microsoft.com/office/drawing/2014/main" id="{DEEC5ECD-EB2B-4498-8919-49AEF64D78A5}"/>
              </a:ext>
            </a:extLst>
          </p:cNvPr>
          <p:cNvSpPr/>
          <p:nvPr/>
        </p:nvSpPr>
        <p:spPr>
          <a:xfrm>
            <a:off x="7778663" y="2911147"/>
            <a:ext cx="2918563" cy="2353955"/>
          </a:xfrm>
          <a:prstGeom prst="wedgeRoundRectCallout">
            <a:avLst>
              <a:gd name="adj1" fmla="val -84528"/>
              <a:gd name="adj2" fmla="val -47196"/>
              <a:gd name="adj3" fmla="val 16667"/>
            </a:avLst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3B9CAF00-5C81-4A8C-BF4C-732B5EAE068B}"/>
              </a:ext>
            </a:extLst>
          </p:cNvPr>
          <p:cNvSpPr txBox="1"/>
          <p:nvPr/>
        </p:nvSpPr>
        <p:spPr>
          <a:xfrm>
            <a:off x="7991604" y="3244241"/>
            <a:ext cx="249267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accent1"/>
                </a:solidFill>
              </a:rPr>
              <a:t>Drawback</a:t>
            </a:r>
          </a:p>
          <a:p>
            <a:endParaRPr lang="en-US" altLang="zh-CN" dirty="0"/>
          </a:p>
          <a:p>
            <a:r>
              <a:rPr lang="en-US" altLang="zh-CN" sz="2000" dirty="0"/>
              <a:t>Massive Data </a:t>
            </a:r>
            <a:r>
              <a:rPr lang="en-US" altLang="zh-CN" sz="2000" dirty="0">
                <a:solidFill>
                  <a:schemeClr val="accent1"/>
                </a:solidFill>
                <a:sym typeface="Wingdings" panose="05000000000000000000" pitchFamily="2" charset="2"/>
              </a:rPr>
              <a:t></a:t>
            </a:r>
            <a:endParaRPr lang="en-US" altLang="zh-CN" sz="2000" dirty="0">
              <a:solidFill>
                <a:schemeClr val="accent1"/>
              </a:solidFill>
            </a:endParaRPr>
          </a:p>
          <a:p>
            <a:r>
              <a:rPr lang="en-US" altLang="zh-CN" sz="2000" dirty="0"/>
              <a:t>Sorting all the data points is expensive!</a:t>
            </a:r>
            <a:endParaRPr lang="zh-CN" alt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03B56C29-EE34-45F8-B323-6F421F12C763}"/>
                  </a:ext>
                </a:extLst>
              </p:cNvPr>
              <p:cNvSpPr txBox="1"/>
              <p:nvPr/>
            </p:nvSpPr>
            <p:spPr>
              <a:xfrm>
                <a:off x="2340527" y="3639665"/>
                <a:ext cx="4546833" cy="71436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altLang="zh-CN" sz="2400" b="0" i="1">
                          <a:latin typeface="Cambria Math" panose="02040503050406030204" pitchFamily="18" charset="0"/>
                        </a:rPr>
                        <m:t>𝑎𝑝</m:t>
                      </m:r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>
                              <a:latin typeface="Cambria Math" panose="02040503050406030204" pitchFamily="18" charset="0"/>
                            </a:rPr>
                            <m:t>𝑂𝑟𝑑𝑒𝑟</m:t>
                          </m:r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num>
                        <m:den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r>
                        <a:rPr lang="en-US" altLang="zh-CN" sz="24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𝑆𝑐𝑎𝑙𝑒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03B56C29-EE34-45F8-B323-6F421F12C7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0527" y="3639665"/>
                <a:ext cx="4546833" cy="71436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04766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dirty="0"/>
              <a:t>New Formulation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295400" y="1981201"/>
            <a:ext cx="9601200" cy="4031292"/>
          </a:xfrm>
        </p:spPr>
        <p:txBody>
          <a:bodyPr>
            <a:normAutofit/>
          </a:bodyPr>
          <a:lstStyle/>
          <a:p>
            <a:r>
              <a:rPr lang="en-US" altLang="zh-CN" dirty="0"/>
              <a:t>Formulation: To design a mapping scheme</a:t>
            </a:r>
          </a:p>
          <a:p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Requirements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dirty="0"/>
              <a:t>Work on skewed data set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dirty="0"/>
              <a:t>High Adaptability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dirty="0"/>
              <a:t>Low space complexity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b="1" dirty="0">
                <a:solidFill>
                  <a:srgbClr val="FF0000"/>
                </a:solidFill>
              </a:rPr>
              <a:t>Low time complexity</a:t>
            </a:r>
          </a:p>
          <a:p>
            <a:pPr marL="457200" indent="-457200">
              <a:buFont typeface="+mj-lt"/>
              <a:buAutoNum type="arabicPeriod"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04727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Diamond Grid 16x9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15_4109default" id="{E728D685-11FC-4812-BA85-57AC6F9C9F40}" vid="{BC4E008B-95FF-4815-904E-143A8EDFC1D4}"/>
    </a:ext>
  </a:extLst>
</a:theme>
</file>

<file path=ppt/theme/theme2.xml><?xml version="1.0" encoding="utf-8"?>
<a:theme xmlns:a="http://schemas.openxmlformats.org/drawingml/2006/main" name="Office Theme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27087C0F-7449-45C4-B248-63D02665BF1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菱形网格演示文稿（宽屏）</Template>
  <TotalTime>0</TotalTime>
  <Words>1278</Words>
  <Application>Microsoft Office PowerPoint</Application>
  <PresentationFormat>宽屏</PresentationFormat>
  <Paragraphs>181</Paragraphs>
  <Slides>30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41" baseType="lpstr">
      <vt:lpstr>Microsoft YaHei UI</vt:lpstr>
      <vt:lpstr>幼圆</vt:lpstr>
      <vt:lpstr>Aharoni</vt:lpstr>
      <vt:lpstr>Aldhabi</vt:lpstr>
      <vt:lpstr>Arial</vt:lpstr>
      <vt:lpstr>Berlin Sans FB</vt:lpstr>
      <vt:lpstr>Cambria Math</vt:lpstr>
      <vt:lpstr>Georgia</vt:lpstr>
      <vt:lpstr>Poor Richard</vt:lpstr>
      <vt:lpstr>Wingdings</vt:lpstr>
      <vt:lpstr>Diamond Grid 16x9</vt:lpstr>
      <vt:lpstr>PowerPoint 演示文稿</vt:lpstr>
      <vt:lpstr>Outline</vt:lpstr>
      <vt:lpstr>Description</vt:lpstr>
      <vt:lpstr>Existing Work</vt:lpstr>
      <vt:lpstr>Formulation</vt:lpstr>
      <vt:lpstr>A Basic Idea</vt:lpstr>
      <vt:lpstr>PowerPoint 演示文稿</vt:lpstr>
      <vt:lpstr>A Basic Idea</vt:lpstr>
      <vt:lpstr>New Formulation</vt:lpstr>
      <vt:lpstr>Inspiration</vt:lpstr>
      <vt:lpstr>Optimization: Approximation Algorithm</vt:lpstr>
      <vt:lpstr>Optimization</vt:lpstr>
      <vt:lpstr>Comparison: sorting-based vs. casting-based</vt:lpstr>
      <vt:lpstr>Comparison: sorting-based vs. casting-based</vt:lpstr>
      <vt:lpstr>Theoretical Proof</vt:lpstr>
      <vt:lpstr>Experiment Design</vt:lpstr>
      <vt:lpstr>Experiment Result</vt:lpstr>
      <vt:lpstr>Experiment Result</vt:lpstr>
      <vt:lpstr>Obvious Problem</vt:lpstr>
      <vt:lpstr>Improvement: Modified Casting-Based Method</vt:lpstr>
      <vt:lpstr>Improvement: Modified Casting-Based Method</vt:lpstr>
      <vt:lpstr>Improvement: Modified Casting-Based Method</vt:lpstr>
      <vt:lpstr>Improvement: Modified Casting-Based Method</vt:lpstr>
      <vt:lpstr>Improvement: Modified Casting-Based Method</vt:lpstr>
      <vt:lpstr>Evaluation Metrics: measures for spatial uniformity</vt:lpstr>
      <vt:lpstr>Evaluation Metrics: measures for spatial uniformity</vt:lpstr>
      <vt:lpstr>Experiment Results</vt:lpstr>
      <vt:lpstr>Experiment Results</vt:lpstr>
      <vt:lpstr>Experiment Results</vt:lpstr>
      <vt:lpstr>Thank you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2017-03-20T08:08:42Z</dcterms:created>
  <dcterms:modified xsi:type="dcterms:W3CDTF">2017-12-31T06:06:12Z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TC030310159991</vt:lpwstr>
  </property>
</Properties>
</file>